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4"/>
  </p:notesMasterIdLst>
  <p:handoutMasterIdLst>
    <p:handoutMasterId r:id="rId25"/>
  </p:handoutMasterIdLst>
  <p:sldIdLst>
    <p:sldId id="256" r:id="rId2"/>
    <p:sldId id="257" r:id="rId3"/>
    <p:sldId id="305" r:id="rId4"/>
    <p:sldId id="258" r:id="rId5"/>
    <p:sldId id="259" r:id="rId6"/>
    <p:sldId id="260" r:id="rId7"/>
    <p:sldId id="261" r:id="rId8"/>
    <p:sldId id="262" r:id="rId9"/>
    <p:sldId id="269" r:id="rId10"/>
    <p:sldId id="270" r:id="rId11"/>
    <p:sldId id="283" r:id="rId12"/>
    <p:sldId id="292" r:id="rId13"/>
    <p:sldId id="293" r:id="rId14"/>
    <p:sldId id="295" r:id="rId15"/>
    <p:sldId id="296" r:id="rId16"/>
    <p:sldId id="297" r:id="rId17"/>
    <p:sldId id="304" r:id="rId18"/>
    <p:sldId id="299" r:id="rId19"/>
    <p:sldId id="300" r:id="rId20"/>
    <p:sldId id="301" r:id="rId21"/>
    <p:sldId id="302" r:id="rId22"/>
    <p:sldId id="303" r:id="rId23"/>
  </p:sldIdLst>
  <p:sldSz cx="9144000" cy="6858000" type="screen4x3"/>
  <p:notesSz cx="6858000" cy="9144000"/>
  <p:defaultTextStyle>
    <a:defPPr>
      <a:defRPr lang="fi-FI"/>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9" d="100"/>
          <a:sy n="79" d="100"/>
        </p:scale>
        <p:origin x="-89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cs typeface="Arial" pitchFamily="34" charset="0"/>
              </a:defRPr>
            </a:lvl1pPr>
          </a:lstStyle>
          <a:p>
            <a:pPr>
              <a:defRPr/>
            </a:pPr>
            <a:endParaRPr lang="fi-FI"/>
          </a:p>
        </p:txBody>
      </p:sp>
      <p:sp>
        <p:nvSpPr>
          <p:cNvPr id="3" name="Päivämäärän paikkamerkki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pitchFamily="34" charset="0"/>
                <a:cs typeface="Arial" pitchFamily="34" charset="0"/>
              </a:defRPr>
            </a:lvl1pPr>
          </a:lstStyle>
          <a:p>
            <a:pPr>
              <a:defRPr/>
            </a:pPr>
            <a:fld id="{F9477AFE-9448-406D-A81B-45A893EEA69C}" type="datetimeFigureOut">
              <a:rPr lang="fi-FI"/>
              <a:pPr>
                <a:defRPr/>
              </a:pPr>
              <a:t>26.8.2013</a:t>
            </a:fld>
            <a:endParaRPr lang="fi-FI"/>
          </a:p>
        </p:txBody>
      </p:sp>
      <p:sp>
        <p:nvSpPr>
          <p:cNvPr id="4" name="Alatunnisteen paikkamerkki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cs typeface="Arial" pitchFamily="34" charset="0"/>
              </a:defRPr>
            </a:lvl1pPr>
          </a:lstStyle>
          <a:p>
            <a:pPr>
              <a:defRPr/>
            </a:pPr>
            <a:endParaRPr lang="fi-FI"/>
          </a:p>
        </p:txBody>
      </p:sp>
      <p:sp>
        <p:nvSpPr>
          <p:cNvPr id="5" name="Dian numeron paikkamerkki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cs typeface="Arial" pitchFamily="34" charset="0"/>
              </a:defRPr>
            </a:lvl1pPr>
          </a:lstStyle>
          <a:p>
            <a:pPr>
              <a:defRPr/>
            </a:pPr>
            <a:fld id="{E279B0C7-17E6-4054-8E7B-BFA114CAF8F3}" type="slidenum">
              <a:rPr lang="fi-FI"/>
              <a:pPr>
                <a:defRPr/>
              </a:pPr>
              <a:t>‹#›</a:t>
            </a:fld>
            <a:endParaRPr lang="fi-FI"/>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cs typeface="Arial" pitchFamily="34" charset="0"/>
              </a:defRPr>
            </a:lvl1pPr>
          </a:lstStyle>
          <a:p>
            <a:pPr>
              <a:defRPr/>
            </a:pPr>
            <a:endParaRPr lang="fi-FI"/>
          </a:p>
        </p:txBody>
      </p:sp>
      <p:sp>
        <p:nvSpPr>
          <p:cNvPr id="3" name="Päivämäärän paikkamerkki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cs typeface="Arial" pitchFamily="34" charset="0"/>
              </a:defRPr>
            </a:lvl1pPr>
          </a:lstStyle>
          <a:p>
            <a:pPr>
              <a:defRPr/>
            </a:pPr>
            <a:fld id="{5D059D90-84A5-4583-B3D1-DFC8CB5ED1BA}" type="datetimeFigureOut">
              <a:rPr lang="fi-FI"/>
              <a:pPr>
                <a:defRPr/>
              </a:pPr>
              <a:t>26.8.2013</a:t>
            </a:fld>
            <a:endParaRPr lang="fi-FI"/>
          </a:p>
        </p:txBody>
      </p:sp>
      <p:sp>
        <p:nvSpPr>
          <p:cNvPr id="4" name="Dian kuvan paikkamerkki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i-FI" noProof="0"/>
          </a:p>
        </p:txBody>
      </p:sp>
      <p:sp>
        <p:nvSpPr>
          <p:cNvPr id="5" name="Huomautusten paikkamerkki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i-FI" noProof="0" smtClean="0"/>
              <a:t>Muokkaa tekstin perustyylejä napsauttamalla</a:t>
            </a:r>
          </a:p>
          <a:p>
            <a:pPr lvl="1"/>
            <a:r>
              <a:rPr lang="fi-FI" noProof="0" smtClean="0"/>
              <a:t>toinen taso</a:t>
            </a:r>
          </a:p>
          <a:p>
            <a:pPr lvl="2"/>
            <a:r>
              <a:rPr lang="fi-FI" noProof="0" smtClean="0"/>
              <a:t>kolmas taso</a:t>
            </a:r>
          </a:p>
          <a:p>
            <a:pPr lvl="3"/>
            <a:r>
              <a:rPr lang="fi-FI" noProof="0" smtClean="0"/>
              <a:t>neljäs taso</a:t>
            </a:r>
          </a:p>
          <a:p>
            <a:pPr lvl="4"/>
            <a:r>
              <a:rPr lang="fi-FI" noProof="0" smtClean="0"/>
              <a:t>viides taso</a:t>
            </a:r>
            <a:endParaRPr lang="fi-FI" noProof="0"/>
          </a:p>
        </p:txBody>
      </p:sp>
      <p:sp>
        <p:nvSpPr>
          <p:cNvPr id="6" name="Alatunnisteen paikkamerk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cs typeface="Arial" pitchFamily="34" charset="0"/>
              </a:defRPr>
            </a:lvl1pPr>
          </a:lstStyle>
          <a:p>
            <a:pPr>
              <a:defRPr/>
            </a:pPr>
            <a:endParaRPr lang="fi-FI"/>
          </a:p>
        </p:txBody>
      </p:sp>
      <p:sp>
        <p:nvSpPr>
          <p:cNvPr id="7" name="Dian numeron paikkamerkki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cs typeface="Arial" pitchFamily="34" charset="0"/>
              </a:defRPr>
            </a:lvl1pPr>
          </a:lstStyle>
          <a:p>
            <a:pPr>
              <a:defRPr/>
            </a:pPr>
            <a:fld id="{A0F1E6CE-8B71-4FDD-AE50-28F6C69F3B70}" type="slidenum">
              <a:rPr lang="fi-FI"/>
              <a:pPr>
                <a:defRPr/>
              </a:pPr>
              <a:t>‹#›</a:t>
            </a:fld>
            <a:endParaRPr lang="fi-FI"/>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TextEdit="1"/>
          </p:cNvSpPr>
          <p:nvPr>
            <p:ph type="sldImg"/>
          </p:nvPr>
        </p:nvSpPr>
        <p:spPr bwMode="auto">
          <a:noFill/>
          <a:ln>
            <a:solidFill>
              <a:srgbClr val="000000"/>
            </a:solidFill>
            <a:miter lim="800000"/>
            <a:headEnd/>
            <a:tailEnd/>
          </a:ln>
        </p:spPr>
      </p:sp>
      <p:sp>
        <p:nvSpPr>
          <p:cNvPr id="1741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t-EE"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TextEdit="1"/>
          </p:cNvSpPr>
          <p:nvPr>
            <p:ph type="sldImg"/>
          </p:nvPr>
        </p:nvSpPr>
        <p:spPr bwMode="auto">
          <a:noFill/>
          <a:ln>
            <a:solidFill>
              <a:srgbClr val="000000"/>
            </a:solidFill>
            <a:miter lim="800000"/>
            <a:headEnd/>
            <a:tailEnd/>
          </a:ln>
        </p:spPr>
      </p:sp>
      <p:sp>
        <p:nvSpPr>
          <p:cNvPr id="3584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t-EE"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TextEdit="1"/>
          </p:cNvSpPr>
          <p:nvPr>
            <p:ph type="sldImg"/>
          </p:nvPr>
        </p:nvSpPr>
        <p:spPr bwMode="auto">
          <a:noFill/>
          <a:ln>
            <a:solidFill>
              <a:srgbClr val="000000"/>
            </a:solidFill>
            <a:miter lim="800000"/>
            <a:headEnd/>
            <a:tailEnd/>
          </a:ln>
        </p:spPr>
      </p:sp>
      <p:sp>
        <p:nvSpPr>
          <p:cNvPr id="3789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t-EE"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spect="1" noTextEdit="1"/>
          </p:cNvSpPr>
          <p:nvPr>
            <p:ph type="sldImg"/>
          </p:nvPr>
        </p:nvSpPr>
        <p:spPr bwMode="auto">
          <a:noFill/>
          <a:ln>
            <a:solidFill>
              <a:srgbClr val="000000"/>
            </a:solidFill>
            <a:miter lim="800000"/>
            <a:headEnd/>
            <a:tailEnd/>
          </a:ln>
        </p:spPr>
      </p:sp>
      <p:sp>
        <p:nvSpPr>
          <p:cNvPr id="3993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t-EE"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spect="1" noTextEdit="1"/>
          </p:cNvSpPr>
          <p:nvPr>
            <p:ph type="sldImg"/>
          </p:nvPr>
        </p:nvSpPr>
        <p:spPr bwMode="auto">
          <a:noFill/>
          <a:ln>
            <a:solidFill>
              <a:srgbClr val="000000"/>
            </a:solidFill>
            <a:miter lim="800000"/>
            <a:headEnd/>
            <a:tailEnd/>
          </a:ln>
        </p:spPr>
      </p:sp>
      <p:sp>
        <p:nvSpPr>
          <p:cNvPr id="4198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t-EE"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noTextEdit="1"/>
          </p:cNvSpPr>
          <p:nvPr>
            <p:ph type="sldImg"/>
          </p:nvPr>
        </p:nvSpPr>
        <p:spPr bwMode="auto">
          <a:noFill/>
          <a:ln>
            <a:solidFill>
              <a:srgbClr val="000000"/>
            </a:solidFill>
            <a:miter lim="800000"/>
            <a:headEnd/>
            <a:tailEnd/>
          </a:ln>
        </p:spPr>
      </p:sp>
      <p:sp>
        <p:nvSpPr>
          <p:cNvPr id="4403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t-EE"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TextEdit="1"/>
          </p:cNvSpPr>
          <p:nvPr>
            <p:ph type="sldImg"/>
          </p:nvPr>
        </p:nvSpPr>
        <p:spPr bwMode="auto">
          <a:noFill/>
          <a:ln>
            <a:solidFill>
              <a:srgbClr val="000000"/>
            </a:solidFill>
            <a:miter lim="800000"/>
            <a:headEnd/>
            <a:tailEnd/>
          </a:ln>
        </p:spPr>
      </p:sp>
      <p:sp>
        <p:nvSpPr>
          <p:cNvPr id="4608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t-EE"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TextEdit="1"/>
          </p:cNvSpPr>
          <p:nvPr>
            <p:ph type="sldImg"/>
          </p:nvPr>
        </p:nvSpPr>
        <p:spPr bwMode="auto">
          <a:noFill/>
          <a:ln>
            <a:solidFill>
              <a:srgbClr val="000000"/>
            </a:solidFill>
            <a:miter lim="800000"/>
            <a:headEnd/>
            <a:tailEnd/>
          </a:ln>
        </p:spPr>
      </p:sp>
      <p:sp>
        <p:nvSpPr>
          <p:cNvPr id="4813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t-EE"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Rot="1" noChangeAspect="1" noTextEdit="1"/>
          </p:cNvSpPr>
          <p:nvPr>
            <p:ph type="sldImg"/>
          </p:nvPr>
        </p:nvSpPr>
        <p:spPr bwMode="auto">
          <a:noFill/>
          <a:ln>
            <a:solidFill>
              <a:srgbClr val="000000"/>
            </a:solidFill>
            <a:miter lim="800000"/>
            <a:headEnd/>
            <a:tailEnd/>
          </a:ln>
        </p:spPr>
      </p:sp>
      <p:sp>
        <p:nvSpPr>
          <p:cNvPr id="5017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t-EE"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Rot="1" noChangeAspect="1" noTextEdit="1"/>
          </p:cNvSpPr>
          <p:nvPr>
            <p:ph type="sldImg"/>
          </p:nvPr>
        </p:nvSpPr>
        <p:spPr bwMode="auto">
          <a:noFill/>
          <a:ln>
            <a:solidFill>
              <a:srgbClr val="000000"/>
            </a:solidFill>
            <a:miter lim="800000"/>
            <a:headEnd/>
            <a:tailEnd/>
          </a:ln>
        </p:spPr>
      </p:sp>
      <p:sp>
        <p:nvSpPr>
          <p:cNvPr id="5222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t-EE"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Rot="1" noChangeAspect="1" noTextEdit="1"/>
          </p:cNvSpPr>
          <p:nvPr>
            <p:ph type="sldImg"/>
          </p:nvPr>
        </p:nvSpPr>
        <p:spPr bwMode="auto">
          <a:noFill/>
          <a:ln>
            <a:solidFill>
              <a:srgbClr val="000000"/>
            </a:solidFill>
            <a:miter lim="800000"/>
            <a:headEnd/>
            <a:tailEnd/>
          </a:ln>
        </p:spPr>
      </p:sp>
      <p:sp>
        <p:nvSpPr>
          <p:cNvPr id="5427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t-EE"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TextEdit="1"/>
          </p:cNvSpPr>
          <p:nvPr>
            <p:ph type="sldImg"/>
          </p:nvPr>
        </p:nvSpPr>
        <p:spPr bwMode="auto">
          <a:noFill/>
          <a:ln>
            <a:solidFill>
              <a:srgbClr val="000000"/>
            </a:solidFill>
            <a:miter lim="800000"/>
            <a:headEnd/>
            <a:tailEnd/>
          </a:ln>
        </p:spPr>
      </p:sp>
      <p:sp>
        <p:nvSpPr>
          <p:cNvPr id="1945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t-EE"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Rot="1" noChangeAspect="1" noTextEdit="1"/>
          </p:cNvSpPr>
          <p:nvPr>
            <p:ph type="sldImg"/>
          </p:nvPr>
        </p:nvSpPr>
        <p:spPr bwMode="auto">
          <a:noFill/>
          <a:ln>
            <a:solidFill>
              <a:srgbClr val="000000"/>
            </a:solidFill>
            <a:miter lim="800000"/>
            <a:headEnd/>
            <a:tailEnd/>
          </a:ln>
        </p:spPr>
      </p:sp>
      <p:sp>
        <p:nvSpPr>
          <p:cNvPr id="5632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t-EE"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Rot="1" noChangeAspect="1" noTextEdit="1"/>
          </p:cNvSpPr>
          <p:nvPr>
            <p:ph type="sldImg"/>
          </p:nvPr>
        </p:nvSpPr>
        <p:spPr bwMode="auto">
          <a:noFill/>
          <a:ln>
            <a:solidFill>
              <a:srgbClr val="000000"/>
            </a:solidFill>
            <a:miter lim="800000"/>
            <a:headEnd/>
            <a:tailEnd/>
          </a:ln>
        </p:spPr>
      </p:sp>
      <p:sp>
        <p:nvSpPr>
          <p:cNvPr id="5837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t-EE"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Rot="1" noChangeAspect="1" noTextEdit="1"/>
          </p:cNvSpPr>
          <p:nvPr>
            <p:ph type="sldImg"/>
          </p:nvPr>
        </p:nvSpPr>
        <p:spPr bwMode="auto">
          <a:noFill/>
          <a:ln>
            <a:solidFill>
              <a:srgbClr val="000000"/>
            </a:solidFill>
            <a:miter lim="800000"/>
            <a:headEnd/>
            <a:tailEnd/>
          </a:ln>
        </p:spPr>
      </p:sp>
      <p:sp>
        <p:nvSpPr>
          <p:cNvPr id="6041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t-EE"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TextEdit="1"/>
          </p:cNvSpPr>
          <p:nvPr>
            <p:ph type="sldImg"/>
          </p:nvPr>
        </p:nvSpPr>
        <p:spPr bwMode="auto">
          <a:noFill/>
          <a:ln>
            <a:solidFill>
              <a:srgbClr val="000000"/>
            </a:solidFill>
            <a:miter lim="800000"/>
            <a:headEnd/>
            <a:tailEnd/>
          </a:ln>
        </p:spPr>
      </p:sp>
      <p:sp>
        <p:nvSpPr>
          <p:cNvPr id="2150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t-EE"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TextEdit="1"/>
          </p:cNvSpPr>
          <p:nvPr>
            <p:ph type="sldImg"/>
          </p:nvPr>
        </p:nvSpPr>
        <p:spPr bwMode="auto">
          <a:noFill/>
          <a:ln>
            <a:solidFill>
              <a:srgbClr val="000000"/>
            </a:solidFill>
            <a:miter lim="800000"/>
            <a:headEnd/>
            <a:tailEnd/>
          </a:ln>
        </p:spPr>
      </p:sp>
      <p:sp>
        <p:nvSpPr>
          <p:cNvPr id="2355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t-EE"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TextEdit="1"/>
          </p:cNvSpPr>
          <p:nvPr>
            <p:ph type="sldImg"/>
          </p:nvPr>
        </p:nvSpPr>
        <p:spPr bwMode="auto">
          <a:noFill/>
          <a:ln>
            <a:solidFill>
              <a:srgbClr val="000000"/>
            </a:solidFill>
            <a:miter lim="800000"/>
            <a:headEnd/>
            <a:tailEnd/>
          </a:ln>
        </p:spPr>
      </p:sp>
      <p:sp>
        <p:nvSpPr>
          <p:cNvPr id="2560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t-EE"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TextEdit="1"/>
          </p:cNvSpPr>
          <p:nvPr>
            <p:ph type="sldImg"/>
          </p:nvPr>
        </p:nvSpPr>
        <p:spPr bwMode="auto">
          <a:noFill/>
          <a:ln>
            <a:solidFill>
              <a:srgbClr val="000000"/>
            </a:solidFill>
            <a:miter lim="800000"/>
            <a:headEnd/>
            <a:tailEnd/>
          </a:ln>
        </p:spPr>
      </p:sp>
      <p:sp>
        <p:nvSpPr>
          <p:cNvPr id="2765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t-EE"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TextEdit="1"/>
          </p:cNvSpPr>
          <p:nvPr>
            <p:ph type="sldImg"/>
          </p:nvPr>
        </p:nvSpPr>
        <p:spPr bwMode="auto">
          <a:noFill/>
          <a:ln>
            <a:solidFill>
              <a:srgbClr val="000000"/>
            </a:solidFill>
            <a:miter lim="800000"/>
            <a:headEnd/>
            <a:tailEnd/>
          </a:ln>
        </p:spPr>
      </p:sp>
      <p:sp>
        <p:nvSpPr>
          <p:cNvPr id="2969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t-EE"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aidi pildi kohatäide 1"/>
          <p:cNvSpPr>
            <a:spLocks noGrp="1" noRot="1" noChangeAspect="1"/>
          </p:cNvSpPr>
          <p:nvPr>
            <p:ph type="sldImg"/>
          </p:nvPr>
        </p:nvSpPr>
        <p:spPr bwMode="auto">
          <a:noFill/>
          <a:ln>
            <a:solidFill>
              <a:srgbClr val="000000"/>
            </a:solidFill>
            <a:miter lim="800000"/>
            <a:headEnd/>
            <a:tailEnd/>
          </a:ln>
        </p:spPr>
      </p:sp>
      <p:sp>
        <p:nvSpPr>
          <p:cNvPr id="31746" name="Märkmete kohatäid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t-EE" smtClean="0"/>
              <a:t>  </a:t>
            </a:r>
          </a:p>
        </p:txBody>
      </p:sp>
      <p:sp>
        <p:nvSpPr>
          <p:cNvPr id="31747" name="Slaidinumbri kohatä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5BD81B3-2E70-4A0D-9F79-C9712F36295D}" type="slidenum">
              <a:rPr lang="fi-FI" smtClean="0">
                <a:latin typeface="Arial" charset="0"/>
                <a:cs typeface="Arial" charset="0"/>
              </a:rPr>
              <a:pPr/>
              <a:t>8</a:t>
            </a:fld>
            <a:endParaRPr lang="fi-FI" smtClean="0">
              <a:latin typeface="Arial" charset="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TextEdit="1"/>
          </p:cNvSpPr>
          <p:nvPr>
            <p:ph type="sldImg"/>
          </p:nvPr>
        </p:nvSpPr>
        <p:spPr bwMode="auto">
          <a:noFill/>
          <a:ln>
            <a:solidFill>
              <a:srgbClr val="000000"/>
            </a:solidFill>
            <a:miter lim="800000"/>
            <a:headEnd/>
            <a:tailEnd/>
          </a:ln>
        </p:spPr>
      </p:sp>
      <p:sp>
        <p:nvSpPr>
          <p:cNvPr id="3379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t-EE"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685800" y="2130425"/>
            <a:ext cx="7772400" cy="1470025"/>
          </a:xfrm>
        </p:spPr>
        <p:txBody>
          <a:bodyPr/>
          <a:lstStyle/>
          <a:p>
            <a:r>
              <a:rPr lang="fi-FI" smtClean="0"/>
              <a:t>Muokkaa perustyyl. napsautt.</a:t>
            </a:r>
            <a:endParaRPr lang="fi-FI"/>
          </a:p>
        </p:txBody>
      </p:sp>
      <p:sp>
        <p:nvSpPr>
          <p:cNvPr id="3" name="Alaotsikk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i-FI" smtClean="0"/>
              <a:t>Muokkaa alaotsikon perustyyliä napsautt.</a:t>
            </a:r>
            <a:endParaRPr lang="fi-FI"/>
          </a:p>
        </p:txBody>
      </p:sp>
      <p:sp>
        <p:nvSpPr>
          <p:cNvPr id="4" name="Päivämäärän paikkamerkki 3"/>
          <p:cNvSpPr>
            <a:spLocks noGrp="1"/>
          </p:cNvSpPr>
          <p:nvPr>
            <p:ph type="dt" sz="half" idx="10"/>
          </p:nvPr>
        </p:nvSpPr>
        <p:spPr>
          <a:xfrm>
            <a:off x="457200" y="6245225"/>
            <a:ext cx="1162050" cy="476250"/>
          </a:xfrm>
          <a:prstGeom prst="rect">
            <a:avLst/>
          </a:prstGeom>
        </p:spPr>
        <p:txBody>
          <a:bodyPr/>
          <a:lstStyle>
            <a:lvl1pPr>
              <a:defRPr>
                <a:solidFill>
                  <a:srgbClr val="000000"/>
                </a:solidFill>
              </a:defRPr>
            </a:lvl1pPr>
          </a:lstStyle>
          <a:p>
            <a:pPr>
              <a:defRPr/>
            </a:pPr>
            <a:endParaRPr lang="fi-FI"/>
          </a:p>
        </p:txBody>
      </p:sp>
      <p:sp>
        <p:nvSpPr>
          <p:cNvPr id="5" name="Dian numeron paikkamerkki 5"/>
          <p:cNvSpPr>
            <a:spLocks noGrp="1"/>
          </p:cNvSpPr>
          <p:nvPr>
            <p:ph type="sldNum" sz="quarter" idx="11"/>
          </p:nvPr>
        </p:nvSpPr>
        <p:spPr>
          <a:xfrm>
            <a:off x="8101013" y="6245225"/>
            <a:ext cx="585787" cy="476250"/>
          </a:xfrm>
          <a:prstGeom prst="rect">
            <a:avLst/>
          </a:prstGeom>
        </p:spPr>
        <p:txBody>
          <a:bodyPr/>
          <a:lstStyle>
            <a:lvl1pPr>
              <a:defRPr>
                <a:solidFill>
                  <a:srgbClr val="000000"/>
                </a:solidFill>
              </a:defRPr>
            </a:lvl1pPr>
          </a:lstStyle>
          <a:p>
            <a:pPr>
              <a:defRPr/>
            </a:pPr>
            <a:fld id="{271A1821-AACD-4AA5-94E5-EC4DAE6D85DA}" type="slidenum">
              <a:rPr lang="fi-FI"/>
              <a:pPr>
                <a:defRPr/>
              </a:pPr>
              <a:t>‹#›</a:t>
            </a:fld>
            <a:endParaRPr lang="fi-FI"/>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a:xfrm>
            <a:off x="457200" y="6245225"/>
            <a:ext cx="1162050" cy="476250"/>
          </a:xfrm>
          <a:prstGeom prst="rect">
            <a:avLst/>
          </a:prstGeom>
        </p:spPr>
        <p:txBody>
          <a:bodyPr/>
          <a:lstStyle>
            <a:lvl1pPr>
              <a:defRPr>
                <a:solidFill>
                  <a:srgbClr val="000000"/>
                </a:solidFill>
              </a:defRPr>
            </a:lvl1pPr>
          </a:lstStyle>
          <a:p>
            <a:pPr>
              <a:defRPr/>
            </a:pPr>
            <a:endParaRPr lang="fi-FI"/>
          </a:p>
        </p:txBody>
      </p:sp>
      <p:sp>
        <p:nvSpPr>
          <p:cNvPr id="5" name="Alatunnisteen paikkamerkki 4"/>
          <p:cNvSpPr>
            <a:spLocks noGrp="1"/>
          </p:cNvSpPr>
          <p:nvPr>
            <p:ph type="ftr" sz="quarter" idx="11"/>
          </p:nvPr>
        </p:nvSpPr>
        <p:spPr>
          <a:xfrm>
            <a:off x="1042988" y="6381750"/>
            <a:ext cx="7632700" cy="476250"/>
          </a:xfrm>
          <a:prstGeom prst="rect">
            <a:avLst/>
          </a:prstGeom>
        </p:spPr>
        <p:txBody>
          <a:bodyPr/>
          <a:lstStyle>
            <a:lvl1pPr>
              <a:defRPr>
                <a:solidFill>
                  <a:srgbClr val="000000"/>
                </a:solidFill>
              </a:defRPr>
            </a:lvl1pPr>
          </a:lstStyle>
          <a:p>
            <a:pPr>
              <a:defRPr/>
            </a:pPr>
            <a:r>
              <a:rPr lang="fi-FI"/>
              <a:t>Omaishoidon kehittäminen Suomessa väliraportti M S-V</a:t>
            </a:r>
          </a:p>
        </p:txBody>
      </p:sp>
      <p:sp>
        <p:nvSpPr>
          <p:cNvPr id="6" name="Dian numeron paikkamerkki 5"/>
          <p:cNvSpPr>
            <a:spLocks noGrp="1"/>
          </p:cNvSpPr>
          <p:nvPr>
            <p:ph type="sldNum" sz="quarter" idx="12"/>
          </p:nvPr>
        </p:nvSpPr>
        <p:spPr>
          <a:xfrm>
            <a:off x="8101013" y="6245225"/>
            <a:ext cx="585787" cy="476250"/>
          </a:xfrm>
          <a:prstGeom prst="rect">
            <a:avLst/>
          </a:prstGeom>
        </p:spPr>
        <p:txBody>
          <a:bodyPr/>
          <a:lstStyle>
            <a:lvl1pPr>
              <a:defRPr>
                <a:solidFill>
                  <a:srgbClr val="000000"/>
                </a:solidFill>
              </a:defRPr>
            </a:lvl1pPr>
          </a:lstStyle>
          <a:p>
            <a:pPr>
              <a:defRPr/>
            </a:pPr>
            <a:fld id="{5D484F56-4338-4CE1-8965-D9F924017BEA}" type="slidenum">
              <a:rPr lang="fi-FI"/>
              <a:pPr>
                <a:defRPr/>
              </a:pPr>
              <a:t>‹#›</a:t>
            </a:fld>
            <a:endParaRPr lang="fi-F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629400" y="274638"/>
            <a:ext cx="2057400" cy="5851525"/>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457200" y="274638"/>
            <a:ext cx="6019800" cy="5851525"/>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a:xfrm>
            <a:off x="457200" y="6245225"/>
            <a:ext cx="1162050" cy="476250"/>
          </a:xfrm>
          <a:prstGeom prst="rect">
            <a:avLst/>
          </a:prstGeom>
        </p:spPr>
        <p:txBody>
          <a:bodyPr/>
          <a:lstStyle>
            <a:lvl1pPr>
              <a:defRPr>
                <a:solidFill>
                  <a:srgbClr val="000000"/>
                </a:solidFill>
              </a:defRPr>
            </a:lvl1pPr>
          </a:lstStyle>
          <a:p>
            <a:pPr>
              <a:defRPr/>
            </a:pPr>
            <a:endParaRPr lang="fi-FI"/>
          </a:p>
        </p:txBody>
      </p:sp>
      <p:sp>
        <p:nvSpPr>
          <p:cNvPr id="5" name="Alatunnisteen paikkamerkki 4"/>
          <p:cNvSpPr>
            <a:spLocks noGrp="1"/>
          </p:cNvSpPr>
          <p:nvPr>
            <p:ph type="ftr" sz="quarter" idx="11"/>
          </p:nvPr>
        </p:nvSpPr>
        <p:spPr>
          <a:xfrm>
            <a:off x="1042988" y="6381750"/>
            <a:ext cx="7632700" cy="476250"/>
          </a:xfrm>
          <a:prstGeom prst="rect">
            <a:avLst/>
          </a:prstGeom>
        </p:spPr>
        <p:txBody>
          <a:bodyPr/>
          <a:lstStyle>
            <a:lvl1pPr>
              <a:defRPr>
                <a:solidFill>
                  <a:srgbClr val="000000"/>
                </a:solidFill>
              </a:defRPr>
            </a:lvl1pPr>
          </a:lstStyle>
          <a:p>
            <a:pPr>
              <a:defRPr/>
            </a:pPr>
            <a:r>
              <a:rPr lang="fi-FI"/>
              <a:t>Omaishoidon kehittäminen Suomessa väliraportti M S-V</a:t>
            </a:r>
          </a:p>
        </p:txBody>
      </p:sp>
      <p:sp>
        <p:nvSpPr>
          <p:cNvPr id="6" name="Dian numeron paikkamerkki 5"/>
          <p:cNvSpPr>
            <a:spLocks noGrp="1"/>
          </p:cNvSpPr>
          <p:nvPr>
            <p:ph type="sldNum" sz="quarter" idx="12"/>
          </p:nvPr>
        </p:nvSpPr>
        <p:spPr>
          <a:xfrm>
            <a:off x="8101013" y="6245225"/>
            <a:ext cx="585787" cy="476250"/>
          </a:xfrm>
          <a:prstGeom prst="rect">
            <a:avLst/>
          </a:prstGeom>
        </p:spPr>
        <p:txBody>
          <a:bodyPr/>
          <a:lstStyle>
            <a:lvl1pPr>
              <a:defRPr>
                <a:solidFill>
                  <a:srgbClr val="000000"/>
                </a:solidFill>
              </a:defRPr>
            </a:lvl1pPr>
          </a:lstStyle>
          <a:p>
            <a:pPr>
              <a:defRPr/>
            </a:pPr>
            <a:fld id="{7ADD40F0-5A14-4043-9233-DE3B31E5ADAD}" type="slidenum">
              <a:rPr lang="fi-FI"/>
              <a:pPr>
                <a:defRPr/>
              </a:pPr>
              <a:t>‹#›</a:t>
            </a:fld>
            <a:endParaRPr lang="fi-FI"/>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Sisältö">
    <p:spTree>
      <p:nvGrpSpPr>
        <p:cNvPr id="1" name=""/>
        <p:cNvGrpSpPr/>
        <p:nvPr/>
      </p:nvGrpSpPr>
      <p:grpSpPr>
        <a:xfrm>
          <a:off x="0" y="0"/>
          <a:ext cx="0" cy="0"/>
          <a:chOff x="0" y="0"/>
          <a:chExt cx="0" cy="0"/>
        </a:xfrm>
      </p:grpSpPr>
      <p:sp>
        <p:nvSpPr>
          <p:cNvPr id="2" name="Sisällön paikkamerkki 1"/>
          <p:cNvSpPr>
            <a:spLocks noGrp="1"/>
          </p:cNvSpPr>
          <p:nvPr>
            <p:ph/>
          </p:nvPr>
        </p:nvSpPr>
        <p:spPr>
          <a:xfrm>
            <a:off x="457200" y="274638"/>
            <a:ext cx="8229600" cy="5851525"/>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3" name="Päivämäärän paikkamerkki 2"/>
          <p:cNvSpPr>
            <a:spLocks noGrp="1"/>
          </p:cNvSpPr>
          <p:nvPr>
            <p:ph type="dt" sz="half" idx="10"/>
          </p:nvPr>
        </p:nvSpPr>
        <p:spPr>
          <a:xfrm>
            <a:off x="457200" y="6245225"/>
            <a:ext cx="2133600" cy="476250"/>
          </a:xfrm>
          <a:prstGeom prst="rect">
            <a:avLst/>
          </a:prstGeom>
        </p:spPr>
        <p:txBody>
          <a:bodyPr/>
          <a:lstStyle>
            <a:lvl1pPr>
              <a:defRPr>
                <a:solidFill>
                  <a:srgbClr val="000000"/>
                </a:solidFill>
              </a:defRPr>
            </a:lvl1pPr>
          </a:lstStyle>
          <a:p>
            <a:pPr>
              <a:defRPr/>
            </a:pPr>
            <a:endParaRPr lang="fi-FI"/>
          </a:p>
        </p:txBody>
      </p:sp>
      <p:sp>
        <p:nvSpPr>
          <p:cNvPr id="4" name="Alatunnisteen paikkamerkki 3"/>
          <p:cNvSpPr>
            <a:spLocks noGrp="1"/>
          </p:cNvSpPr>
          <p:nvPr>
            <p:ph type="ftr" sz="quarter" idx="11"/>
          </p:nvPr>
        </p:nvSpPr>
        <p:spPr>
          <a:xfrm>
            <a:off x="1042988" y="6381750"/>
            <a:ext cx="7632700" cy="476250"/>
          </a:xfrm>
          <a:prstGeom prst="rect">
            <a:avLst/>
          </a:prstGeom>
        </p:spPr>
        <p:txBody>
          <a:bodyPr/>
          <a:lstStyle>
            <a:lvl1pPr>
              <a:defRPr>
                <a:solidFill>
                  <a:srgbClr val="000000"/>
                </a:solidFill>
              </a:defRPr>
            </a:lvl1pPr>
          </a:lstStyle>
          <a:p>
            <a:pPr>
              <a:defRPr/>
            </a:pPr>
            <a:r>
              <a:rPr lang="fi-FI"/>
              <a:t>Omaishoidon kehittäminen Suomessa väliraportti M S-V</a:t>
            </a:r>
          </a:p>
        </p:txBody>
      </p:sp>
      <p:sp>
        <p:nvSpPr>
          <p:cNvPr id="5" name="Dian numeron paikkamerkki 4"/>
          <p:cNvSpPr>
            <a:spLocks noGrp="1"/>
          </p:cNvSpPr>
          <p:nvPr>
            <p:ph type="sldNum" sz="quarter" idx="12"/>
          </p:nvPr>
        </p:nvSpPr>
        <p:spPr>
          <a:xfrm>
            <a:off x="6553200" y="6245225"/>
            <a:ext cx="2133600" cy="476250"/>
          </a:xfrm>
          <a:prstGeom prst="rect">
            <a:avLst/>
          </a:prstGeom>
        </p:spPr>
        <p:txBody>
          <a:bodyPr/>
          <a:lstStyle>
            <a:lvl1pPr>
              <a:defRPr>
                <a:solidFill>
                  <a:srgbClr val="000000"/>
                </a:solidFill>
              </a:defRPr>
            </a:lvl1pPr>
          </a:lstStyle>
          <a:p>
            <a:pPr>
              <a:defRPr/>
            </a:pPr>
            <a:fld id="{9A2FC40A-04DF-4BE3-B88B-0639A8813952}" type="slidenum">
              <a:rPr lang="fi-FI"/>
              <a:pPr>
                <a:defRPr/>
              </a:pPr>
              <a:t>‹#›</a:t>
            </a:fld>
            <a:endParaRPr lang="fi-F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a:xfrm>
            <a:off x="457200" y="6245225"/>
            <a:ext cx="1162050" cy="476250"/>
          </a:xfrm>
          <a:prstGeom prst="rect">
            <a:avLst/>
          </a:prstGeom>
        </p:spPr>
        <p:txBody>
          <a:bodyPr/>
          <a:lstStyle>
            <a:lvl1pPr>
              <a:defRPr>
                <a:solidFill>
                  <a:srgbClr val="000000"/>
                </a:solidFill>
              </a:defRPr>
            </a:lvl1pPr>
          </a:lstStyle>
          <a:p>
            <a:pPr>
              <a:defRPr/>
            </a:pPr>
            <a:endParaRPr lang="fi-FI"/>
          </a:p>
        </p:txBody>
      </p:sp>
      <p:sp>
        <p:nvSpPr>
          <p:cNvPr id="5" name="Dian numeron paikkamerkki 5"/>
          <p:cNvSpPr>
            <a:spLocks noGrp="1"/>
          </p:cNvSpPr>
          <p:nvPr>
            <p:ph type="sldNum" sz="quarter" idx="11"/>
          </p:nvPr>
        </p:nvSpPr>
        <p:spPr>
          <a:xfrm>
            <a:off x="8101013" y="6245225"/>
            <a:ext cx="585787" cy="476250"/>
          </a:xfrm>
          <a:prstGeom prst="rect">
            <a:avLst/>
          </a:prstGeom>
        </p:spPr>
        <p:txBody>
          <a:bodyPr/>
          <a:lstStyle>
            <a:lvl1pPr>
              <a:defRPr>
                <a:solidFill>
                  <a:srgbClr val="000000"/>
                </a:solidFill>
              </a:defRPr>
            </a:lvl1pPr>
          </a:lstStyle>
          <a:p>
            <a:pPr>
              <a:defRPr/>
            </a:pPr>
            <a:fld id="{1BCC7041-487C-4038-A397-0C3C6066F8B0}" type="slidenum">
              <a:rPr lang="fi-FI"/>
              <a:pPr>
                <a:defRPr/>
              </a:pPr>
              <a:t>‹#›</a:t>
            </a:fld>
            <a:endParaRPr lang="fi-FI"/>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Päivämäärän paikkamerkki 3"/>
          <p:cNvSpPr>
            <a:spLocks noGrp="1"/>
          </p:cNvSpPr>
          <p:nvPr>
            <p:ph type="dt" sz="half" idx="10"/>
          </p:nvPr>
        </p:nvSpPr>
        <p:spPr>
          <a:xfrm>
            <a:off x="457200" y="6245225"/>
            <a:ext cx="1162050" cy="476250"/>
          </a:xfrm>
          <a:prstGeom prst="rect">
            <a:avLst/>
          </a:prstGeom>
        </p:spPr>
        <p:txBody>
          <a:bodyPr/>
          <a:lstStyle>
            <a:lvl1pPr>
              <a:defRPr>
                <a:solidFill>
                  <a:srgbClr val="000000"/>
                </a:solidFill>
              </a:defRPr>
            </a:lvl1pPr>
          </a:lstStyle>
          <a:p>
            <a:pPr>
              <a:defRPr/>
            </a:pPr>
            <a:endParaRPr lang="fi-FI"/>
          </a:p>
        </p:txBody>
      </p:sp>
      <p:sp>
        <p:nvSpPr>
          <p:cNvPr id="5" name="Dian numeron paikkamerkki 5"/>
          <p:cNvSpPr>
            <a:spLocks noGrp="1"/>
          </p:cNvSpPr>
          <p:nvPr>
            <p:ph type="sldNum" sz="quarter" idx="11"/>
          </p:nvPr>
        </p:nvSpPr>
        <p:spPr>
          <a:xfrm>
            <a:off x="8101013" y="6245225"/>
            <a:ext cx="585787" cy="476250"/>
          </a:xfrm>
          <a:prstGeom prst="rect">
            <a:avLst/>
          </a:prstGeom>
        </p:spPr>
        <p:txBody>
          <a:bodyPr/>
          <a:lstStyle>
            <a:lvl1pPr>
              <a:defRPr>
                <a:solidFill>
                  <a:srgbClr val="000000"/>
                </a:solidFill>
              </a:defRPr>
            </a:lvl1pPr>
          </a:lstStyle>
          <a:p>
            <a:pPr>
              <a:defRPr/>
            </a:pPr>
            <a:fld id="{A30C36ED-E390-4305-8E87-8EA8C535E39F}" type="slidenum">
              <a:rPr lang="fi-FI"/>
              <a:pPr>
                <a:defRPr/>
              </a:pPr>
              <a:t>‹#›</a:t>
            </a:fld>
            <a:endParaRPr lang="fi-FI"/>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4"/>
          <p:cNvSpPr>
            <a:spLocks noGrp="1"/>
          </p:cNvSpPr>
          <p:nvPr>
            <p:ph type="dt" sz="half" idx="10"/>
          </p:nvPr>
        </p:nvSpPr>
        <p:spPr>
          <a:xfrm>
            <a:off x="457200" y="6245225"/>
            <a:ext cx="1162050" cy="476250"/>
          </a:xfrm>
          <a:prstGeom prst="rect">
            <a:avLst/>
          </a:prstGeom>
        </p:spPr>
        <p:txBody>
          <a:bodyPr/>
          <a:lstStyle>
            <a:lvl1pPr>
              <a:defRPr>
                <a:solidFill>
                  <a:srgbClr val="000000"/>
                </a:solidFill>
              </a:defRPr>
            </a:lvl1pPr>
          </a:lstStyle>
          <a:p>
            <a:pPr>
              <a:defRPr/>
            </a:pPr>
            <a:endParaRPr lang="fi-FI"/>
          </a:p>
        </p:txBody>
      </p:sp>
      <p:sp>
        <p:nvSpPr>
          <p:cNvPr id="6" name="Dian numeron paikkamerkki 6"/>
          <p:cNvSpPr>
            <a:spLocks noGrp="1"/>
          </p:cNvSpPr>
          <p:nvPr>
            <p:ph type="sldNum" sz="quarter" idx="11"/>
          </p:nvPr>
        </p:nvSpPr>
        <p:spPr>
          <a:xfrm>
            <a:off x="8101013" y="6245225"/>
            <a:ext cx="585787" cy="476250"/>
          </a:xfrm>
          <a:prstGeom prst="rect">
            <a:avLst/>
          </a:prstGeom>
        </p:spPr>
        <p:txBody>
          <a:bodyPr/>
          <a:lstStyle>
            <a:lvl1pPr>
              <a:defRPr>
                <a:solidFill>
                  <a:srgbClr val="000000"/>
                </a:solidFill>
              </a:defRPr>
            </a:lvl1pPr>
          </a:lstStyle>
          <a:p>
            <a:pPr>
              <a:defRPr/>
            </a:pPr>
            <a:fld id="{48BC877C-9CA2-42C5-A0B4-96530B7E5511}" type="slidenum">
              <a:rPr lang="fi-FI"/>
              <a:pPr>
                <a:defRPr/>
              </a:pPr>
              <a:t>‹#›</a:t>
            </a:fld>
            <a:endParaRPr lang="fi-FI"/>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Päivämäärän paikkamerkki 6"/>
          <p:cNvSpPr>
            <a:spLocks noGrp="1"/>
          </p:cNvSpPr>
          <p:nvPr>
            <p:ph type="dt" sz="half" idx="10"/>
          </p:nvPr>
        </p:nvSpPr>
        <p:spPr>
          <a:xfrm>
            <a:off x="457200" y="6245225"/>
            <a:ext cx="1162050" cy="476250"/>
          </a:xfrm>
          <a:prstGeom prst="rect">
            <a:avLst/>
          </a:prstGeom>
        </p:spPr>
        <p:txBody>
          <a:bodyPr/>
          <a:lstStyle>
            <a:lvl1pPr>
              <a:defRPr>
                <a:solidFill>
                  <a:srgbClr val="000000"/>
                </a:solidFill>
              </a:defRPr>
            </a:lvl1pPr>
          </a:lstStyle>
          <a:p>
            <a:pPr>
              <a:defRPr/>
            </a:pPr>
            <a:endParaRPr lang="fi-FI"/>
          </a:p>
        </p:txBody>
      </p:sp>
      <p:sp>
        <p:nvSpPr>
          <p:cNvPr id="8" name="Alatunnisteen paikkamerkki 7"/>
          <p:cNvSpPr>
            <a:spLocks noGrp="1"/>
          </p:cNvSpPr>
          <p:nvPr>
            <p:ph type="ftr" sz="quarter" idx="11"/>
          </p:nvPr>
        </p:nvSpPr>
        <p:spPr>
          <a:xfrm>
            <a:off x="1042988" y="6381750"/>
            <a:ext cx="7632700" cy="476250"/>
          </a:xfrm>
          <a:prstGeom prst="rect">
            <a:avLst/>
          </a:prstGeom>
        </p:spPr>
        <p:txBody>
          <a:bodyPr/>
          <a:lstStyle>
            <a:lvl1pPr>
              <a:defRPr>
                <a:solidFill>
                  <a:srgbClr val="000000"/>
                </a:solidFill>
              </a:defRPr>
            </a:lvl1pPr>
          </a:lstStyle>
          <a:p>
            <a:pPr>
              <a:defRPr/>
            </a:pPr>
            <a:r>
              <a:rPr lang="fi-FI"/>
              <a:t>Omaishoidon kehittäminen Suomessa väliraportti M S-V</a:t>
            </a:r>
          </a:p>
        </p:txBody>
      </p:sp>
      <p:sp>
        <p:nvSpPr>
          <p:cNvPr id="9" name="Dian numeron paikkamerkki 8"/>
          <p:cNvSpPr>
            <a:spLocks noGrp="1"/>
          </p:cNvSpPr>
          <p:nvPr>
            <p:ph type="sldNum" sz="quarter" idx="12"/>
          </p:nvPr>
        </p:nvSpPr>
        <p:spPr>
          <a:xfrm>
            <a:off x="8101013" y="6245225"/>
            <a:ext cx="585787" cy="476250"/>
          </a:xfrm>
          <a:prstGeom prst="rect">
            <a:avLst/>
          </a:prstGeom>
        </p:spPr>
        <p:txBody>
          <a:bodyPr/>
          <a:lstStyle>
            <a:lvl1pPr>
              <a:defRPr>
                <a:solidFill>
                  <a:srgbClr val="000000"/>
                </a:solidFill>
              </a:defRPr>
            </a:lvl1pPr>
          </a:lstStyle>
          <a:p>
            <a:pPr>
              <a:defRPr/>
            </a:pPr>
            <a:fld id="{4EF100FE-48FB-4760-B39F-4DD63E51C23D}" type="slidenum">
              <a:rPr lang="fi-FI"/>
              <a:pPr>
                <a:defRPr/>
              </a:pPr>
              <a:t>‹#›</a:t>
            </a:fld>
            <a:endParaRPr lang="fi-F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2"/>
          <p:cNvSpPr>
            <a:spLocks noGrp="1"/>
          </p:cNvSpPr>
          <p:nvPr>
            <p:ph type="dt" sz="half" idx="10"/>
          </p:nvPr>
        </p:nvSpPr>
        <p:spPr>
          <a:xfrm>
            <a:off x="457200" y="6245225"/>
            <a:ext cx="1162050" cy="476250"/>
          </a:xfrm>
          <a:prstGeom prst="rect">
            <a:avLst/>
          </a:prstGeom>
        </p:spPr>
        <p:txBody>
          <a:bodyPr/>
          <a:lstStyle>
            <a:lvl1pPr>
              <a:defRPr>
                <a:solidFill>
                  <a:srgbClr val="000000"/>
                </a:solidFill>
              </a:defRPr>
            </a:lvl1pPr>
          </a:lstStyle>
          <a:p>
            <a:pPr>
              <a:defRPr/>
            </a:pPr>
            <a:endParaRPr lang="fi-FI"/>
          </a:p>
        </p:txBody>
      </p:sp>
      <p:sp>
        <p:nvSpPr>
          <p:cNvPr id="4" name="Alatunnisteen paikkamerkki 3"/>
          <p:cNvSpPr>
            <a:spLocks noGrp="1"/>
          </p:cNvSpPr>
          <p:nvPr>
            <p:ph type="ftr" sz="quarter" idx="11"/>
          </p:nvPr>
        </p:nvSpPr>
        <p:spPr>
          <a:xfrm>
            <a:off x="1042988" y="6381750"/>
            <a:ext cx="7632700" cy="476250"/>
          </a:xfrm>
          <a:prstGeom prst="rect">
            <a:avLst/>
          </a:prstGeom>
        </p:spPr>
        <p:txBody>
          <a:bodyPr/>
          <a:lstStyle>
            <a:lvl1pPr>
              <a:defRPr>
                <a:solidFill>
                  <a:srgbClr val="000000"/>
                </a:solidFill>
              </a:defRPr>
            </a:lvl1pPr>
          </a:lstStyle>
          <a:p>
            <a:pPr>
              <a:defRPr/>
            </a:pPr>
            <a:r>
              <a:rPr lang="fi-FI"/>
              <a:t>Omaishoidon kehittäminen Suomessa väliraportti M S-V</a:t>
            </a:r>
          </a:p>
        </p:txBody>
      </p:sp>
      <p:sp>
        <p:nvSpPr>
          <p:cNvPr id="5" name="Dian numeron paikkamerkki 4"/>
          <p:cNvSpPr>
            <a:spLocks noGrp="1"/>
          </p:cNvSpPr>
          <p:nvPr>
            <p:ph type="sldNum" sz="quarter" idx="12"/>
          </p:nvPr>
        </p:nvSpPr>
        <p:spPr>
          <a:xfrm>
            <a:off x="8101013" y="6245225"/>
            <a:ext cx="585787" cy="476250"/>
          </a:xfrm>
          <a:prstGeom prst="rect">
            <a:avLst/>
          </a:prstGeom>
        </p:spPr>
        <p:txBody>
          <a:bodyPr/>
          <a:lstStyle>
            <a:lvl1pPr>
              <a:defRPr>
                <a:solidFill>
                  <a:srgbClr val="000000"/>
                </a:solidFill>
              </a:defRPr>
            </a:lvl1pPr>
          </a:lstStyle>
          <a:p>
            <a:pPr>
              <a:defRPr/>
            </a:pPr>
            <a:fld id="{8B1557E5-9D49-4DAC-BCD6-A4ACB44EC3C8}" type="slidenum">
              <a:rPr lang="fi-FI"/>
              <a:pPr>
                <a:defRPr/>
              </a:pPr>
              <a:t>‹#›</a:t>
            </a:fld>
            <a:endParaRPr lang="fi-F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a:xfrm>
            <a:off x="457200" y="6245225"/>
            <a:ext cx="1162050" cy="476250"/>
          </a:xfrm>
          <a:prstGeom prst="rect">
            <a:avLst/>
          </a:prstGeom>
        </p:spPr>
        <p:txBody>
          <a:bodyPr/>
          <a:lstStyle>
            <a:lvl1pPr>
              <a:defRPr>
                <a:solidFill>
                  <a:srgbClr val="000000"/>
                </a:solidFill>
              </a:defRPr>
            </a:lvl1pPr>
          </a:lstStyle>
          <a:p>
            <a:pPr>
              <a:defRPr/>
            </a:pPr>
            <a:endParaRPr lang="fi-FI"/>
          </a:p>
        </p:txBody>
      </p:sp>
      <p:sp>
        <p:nvSpPr>
          <p:cNvPr id="3" name="Alatunnisteen paikkamerkki 2"/>
          <p:cNvSpPr>
            <a:spLocks noGrp="1"/>
          </p:cNvSpPr>
          <p:nvPr>
            <p:ph type="ftr" sz="quarter" idx="11"/>
          </p:nvPr>
        </p:nvSpPr>
        <p:spPr>
          <a:xfrm>
            <a:off x="1042988" y="6381750"/>
            <a:ext cx="7632700" cy="476250"/>
          </a:xfrm>
          <a:prstGeom prst="rect">
            <a:avLst/>
          </a:prstGeom>
        </p:spPr>
        <p:txBody>
          <a:bodyPr/>
          <a:lstStyle>
            <a:lvl1pPr>
              <a:defRPr>
                <a:solidFill>
                  <a:srgbClr val="000000"/>
                </a:solidFill>
              </a:defRPr>
            </a:lvl1pPr>
          </a:lstStyle>
          <a:p>
            <a:pPr>
              <a:defRPr/>
            </a:pPr>
            <a:r>
              <a:rPr lang="fi-FI"/>
              <a:t>Omaishoidon kehittäminen Suomessa väliraportti M S-V</a:t>
            </a:r>
          </a:p>
        </p:txBody>
      </p:sp>
      <p:sp>
        <p:nvSpPr>
          <p:cNvPr id="4" name="Dian numeron paikkamerkki 3"/>
          <p:cNvSpPr>
            <a:spLocks noGrp="1"/>
          </p:cNvSpPr>
          <p:nvPr>
            <p:ph type="sldNum" sz="quarter" idx="12"/>
          </p:nvPr>
        </p:nvSpPr>
        <p:spPr>
          <a:xfrm>
            <a:off x="8101013" y="6245225"/>
            <a:ext cx="585787" cy="476250"/>
          </a:xfrm>
          <a:prstGeom prst="rect">
            <a:avLst/>
          </a:prstGeom>
        </p:spPr>
        <p:txBody>
          <a:bodyPr/>
          <a:lstStyle>
            <a:lvl1pPr>
              <a:defRPr>
                <a:solidFill>
                  <a:srgbClr val="000000"/>
                </a:solidFill>
              </a:defRPr>
            </a:lvl1pPr>
          </a:lstStyle>
          <a:p>
            <a:pPr>
              <a:defRPr/>
            </a:pPr>
            <a:fld id="{D822811F-7AAF-4EEB-9CFC-47E6BB2EFEA4}" type="slidenum">
              <a:rPr lang="fi-FI"/>
              <a:pPr>
                <a:defRPr/>
              </a:pPr>
              <a:t>‹#›</a:t>
            </a:fld>
            <a:endParaRPr lang="fi-F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a:xfrm>
            <a:off x="457200" y="6245225"/>
            <a:ext cx="1162050" cy="476250"/>
          </a:xfrm>
          <a:prstGeom prst="rect">
            <a:avLst/>
          </a:prstGeom>
        </p:spPr>
        <p:txBody>
          <a:bodyPr/>
          <a:lstStyle>
            <a:lvl1pPr>
              <a:defRPr>
                <a:solidFill>
                  <a:srgbClr val="000000"/>
                </a:solidFill>
              </a:defRPr>
            </a:lvl1pPr>
          </a:lstStyle>
          <a:p>
            <a:pPr>
              <a:defRPr/>
            </a:pPr>
            <a:endParaRPr lang="fi-FI"/>
          </a:p>
        </p:txBody>
      </p:sp>
      <p:sp>
        <p:nvSpPr>
          <p:cNvPr id="6" name="Alatunnisteen paikkamerkki 5"/>
          <p:cNvSpPr>
            <a:spLocks noGrp="1"/>
          </p:cNvSpPr>
          <p:nvPr>
            <p:ph type="ftr" sz="quarter" idx="11"/>
          </p:nvPr>
        </p:nvSpPr>
        <p:spPr>
          <a:xfrm>
            <a:off x="1042988" y="6381750"/>
            <a:ext cx="7632700" cy="476250"/>
          </a:xfrm>
          <a:prstGeom prst="rect">
            <a:avLst/>
          </a:prstGeom>
        </p:spPr>
        <p:txBody>
          <a:bodyPr/>
          <a:lstStyle>
            <a:lvl1pPr>
              <a:defRPr>
                <a:solidFill>
                  <a:srgbClr val="000000"/>
                </a:solidFill>
              </a:defRPr>
            </a:lvl1pPr>
          </a:lstStyle>
          <a:p>
            <a:pPr>
              <a:defRPr/>
            </a:pPr>
            <a:r>
              <a:rPr lang="fi-FI"/>
              <a:t>Omaishoidon kehittäminen Suomessa väliraportti M S-V</a:t>
            </a:r>
          </a:p>
        </p:txBody>
      </p:sp>
      <p:sp>
        <p:nvSpPr>
          <p:cNvPr id="7" name="Dian numeron paikkamerkki 6"/>
          <p:cNvSpPr>
            <a:spLocks noGrp="1"/>
          </p:cNvSpPr>
          <p:nvPr>
            <p:ph type="sldNum" sz="quarter" idx="12"/>
          </p:nvPr>
        </p:nvSpPr>
        <p:spPr>
          <a:xfrm>
            <a:off x="8101013" y="6245225"/>
            <a:ext cx="585787" cy="476250"/>
          </a:xfrm>
          <a:prstGeom prst="rect">
            <a:avLst/>
          </a:prstGeom>
        </p:spPr>
        <p:txBody>
          <a:bodyPr/>
          <a:lstStyle>
            <a:lvl1pPr>
              <a:defRPr>
                <a:solidFill>
                  <a:srgbClr val="000000"/>
                </a:solidFill>
              </a:defRPr>
            </a:lvl1pPr>
          </a:lstStyle>
          <a:p>
            <a:pPr>
              <a:defRPr/>
            </a:pPr>
            <a:fld id="{06729A5D-B448-49E0-8001-C47357C08E15}" type="slidenum">
              <a:rPr lang="fi-FI"/>
              <a:pPr>
                <a:defRPr/>
              </a:pPr>
              <a:t>‹#›</a:t>
            </a:fld>
            <a:endParaRPr lang="fi-F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i-FI" noProof="0" smtClean="0"/>
              <a:t>Lisää kuva napsauttamalla kuvaketta</a:t>
            </a:r>
            <a:endParaRPr lang="fi-FI" noProof="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a:xfrm>
            <a:off x="457200" y="6245225"/>
            <a:ext cx="1162050" cy="476250"/>
          </a:xfrm>
          <a:prstGeom prst="rect">
            <a:avLst/>
          </a:prstGeom>
        </p:spPr>
        <p:txBody>
          <a:bodyPr/>
          <a:lstStyle>
            <a:lvl1pPr>
              <a:defRPr>
                <a:solidFill>
                  <a:srgbClr val="000000"/>
                </a:solidFill>
              </a:defRPr>
            </a:lvl1pPr>
          </a:lstStyle>
          <a:p>
            <a:pPr>
              <a:defRPr/>
            </a:pPr>
            <a:endParaRPr lang="fi-FI"/>
          </a:p>
        </p:txBody>
      </p:sp>
      <p:sp>
        <p:nvSpPr>
          <p:cNvPr id="6" name="Alatunnisteen paikkamerkki 5"/>
          <p:cNvSpPr>
            <a:spLocks noGrp="1"/>
          </p:cNvSpPr>
          <p:nvPr>
            <p:ph type="ftr" sz="quarter" idx="11"/>
          </p:nvPr>
        </p:nvSpPr>
        <p:spPr>
          <a:xfrm>
            <a:off x="1042988" y="6381750"/>
            <a:ext cx="7632700" cy="476250"/>
          </a:xfrm>
          <a:prstGeom prst="rect">
            <a:avLst/>
          </a:prstGeom>
        </p:spPr>
        <p:txBody>
          <a:bodyPr/>
          <a:lstStyle>
            <a:lvl1pPr>
              <a:defRPr>
                <a:solidFill>
                  <a:srgbClr val="000000"/>
                </a:solidFill>
              </a:defRPr>
            </a:lvl1pPr>
          </a:lstStyle>
          <a:p>
            <a:pPr>
              <a:defRPr/>
            </a:pPr>
            <a:r>
              <a:rPr lang="fi-FI"/>
              <a:t>Omaishoidon kehittäminen Suomessa väliraportti M S-V</a:t>
            </a:r>
          </a:p>
        </p:txBody>
      </p:sp>
      <p:sp>
        <p:nvSpPr>
          <p:cNvPr id="7" name="Dian numeron paikkamerkki 6"/>
          <p:cNvSpPr>
            <a:spLocks noGrp="1"/>
          </p:cNvSpPr>
          <p:nvPr>
            <p:ph type="sldNum" sz="quarter" idx="12"/>
          </p:nvPr>
        </p:nvSpPr>
        <p:spPr>
          <a:xfrm>
            <a:off x="8101013" y="6245225"/>
            <a:ext cx="585787" cy="476250"/>
          </a:xfrm>
          <a:prstGeom prst="rect">
            <a:avLst/>
          </a:prstGeom>
        </p:spPr>
        <p:txBody>
          <a:bodyPr/>
          <a:lstStyle>
            <a:lvl1pPr>
              <a:defRPr>
                <a:solidFill>
                  <a:srgbClr val="000000"/>
                </a:solidFill>
              </a:defRPr>
            </a:lvl1pPr>
          </a:lstStyle>
          <a:p>
            <a:pPr>
              <a:defRPr/>
            </a:pPr>
            <a:fld id="{F06FFEBA-980C-4E90-BD1C-6E0B4FCBB97F}" type="slidenum">
              <a:rPr lang="fi-FI"/>
              <a:pPr>
                <a:defRPr/>
              </a:pPr>
              <a:t>‹#›</a:t>
            </a:fld>
            <a:endParaRPr lang="fi-F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kstiruutu 1"/>
          <p:cNvSpPr txBox="1"/>
          <p:nvPr/>
        </p:nvSpPr>
        <p:spPr>
          <a:xfrm>
            <a:off x="-11113" y="6211888"/>
            <a:ext cx="9144001" cy="646112"/>
          </a:xfrm>
          <a:prstGeom prst="rect">
            <a:avLst/>
          </a:prstGeom>
          <a:gradFill flip="none" rotWithShape="1">
            <a:gsLst>
              <a:gs pos="0">
                <a:schemeClr val="accent5">
                  <a:lumMod val="24000"/>
                  <a:lumOff val="76000"/>
                </a:schemeClr>
              </a:gs>
              <a:gs pos="50000">
                <a:schemeClr val="accent1">
                  <a:shade val="67500"/>
                  <a:satMod val="115000"/>
                </a:schemeClr>
              </a:gs>
              <a:gs pos="100000">
                <a:schemeClr val="accent1">
                  <a:shade val="100000"/>
                  <a:satMod val="115000"/>
                </a:schemeClr>
              </a:gs>
            </a:gsLst>
            <a:lin ang="2700000" scaled="1"/>
            <a:tileRect/>
          </a:gradFill>
          <a:effectLst/>
        </p:spPr>
        <p:txBody>
          <a:bodyPr>
            <a:spAutoFit/>
          </a:bodyPr>
          <a:lstStyle/>
          <a:p>
            <a:pPr>
              <a:defRPr/>
            </a:pPr>
            <a:endParaRPr lang="fi-FI" dirty="0">
              <a:solidFill>
                <a:srgbClr val="000000"/>
              </a:solidFill>
            </a:endParaRPr>
          </a:p>
          <a:p>
            <a:pPr>
              <a:defRPr/>
            </a:pPr>
            <a:endParaRPr lang="fi-FI" dirty="0">
              <a:solidFill>
                <a:srgbClr val="000000"/>
              </a:solidFill>
            </a:endParaRPr>
          </a:p>
        </p:txBody>
      </p:sp>
      <p:pic>
        <p:nvPicPr>
          <p:cNvPr id="1027" name="Picture 2"/>
          <p:cNvPicPr>
            <a:picLocks noChangeAspect="1" noChangeArrowheads="1"/>
          </p:cNvPicPr>
          <p:nvPr/>
        </p:nvPicPr>
        <p:blipFill>
          <a:blip r:embed="rId14"/>
          <a:srcRect/>
          <a:stretch>
            <a:fillRect/>
          </a:stretch>
        </p:blipFill>
        <p:spPr bwMode="auto">
          <a:xfrm>
            <a:off x="5468938" y="306388"/>
            <a:ext cx="3663950" cy="5932487"/>
          </a:xfrm>
          <a:prstGeom prst="rect">
            <a:avLst/>
          </a:prstGeom>
          <a:noFill/>
          <a:ln w="9525">
            <a:noFill/>
            <a:miter lim="800000"/>
            <a:headEnd/>
            <a:tailEnd/>
          </a:ln>
        </p:spPr>
      </p:pic>
      <p:sp>
        <p:nvSpPr>
          <p:cNvPr id="102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i-FI" smtClean="0"/>
              <a:t>Muokkaa perustyyl. napsautt.</a:t>
            </a:r>
          </a:p>
        </p:txBody>
      </p:sp>
      <p:sp>
        <p:nvSpPr>
          <p:cNvPr id="102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p>
        </p:txBody>
      </p:sp>
      <p:sp>
        <p:nvSpPr>
          <p:cNvPr id="3" name="Tekstiruutu 2"/>
          <p:cNvSpPr txBox="1"/>
          <p:nvPr/>
        </p:nvSpPr>
        <p:spPr>
          <a:xfrm>
            <a:off x="17463" y="6303963"/>
            <a:ext cx="4464050" cy="461962"/>
          </a:xfrm>
          <a:prstGeom prst="rect">
            <a:avLst/>
          </a:prstGeom>
          <a:noFill/>
        </p:spPr>
        <p:txBody>
          <a:bodyPr>
            <a:spAutoFit/>
          </a:bodyPr>
          <a:lstStyle/>
          <a:p>
            <a:pPr>
              <a:defRPr/>
            </a:pPr>
            <a:r>
              <a:rPr lang="fi-FI" sz="1200" dirty="0">
                <a:solidFill>
                  <a:srgbClr val="006699"/>
                </a:solidFill>
              </a:rPr>
              <a:t>Omaishoitajat ja Läheiset –Liitto ry</a:t>
            </a:r>
          </a:p>
          <a:p>
            <a:pPr>
              <a:defRPr/>
            </a:pPr>
            <a:r>
              <a:rPr lang="fi-FI" sz="1200" dirty="0" err="1">
                <a:solidFill>
                  <a:srgbClr val="006699"/>
                </a:solidFill>
              </a:rPr>
              <a:t>www.omaishoitajat.fi</a:t>
            </a:r>
            <a:endParaRPr lang="fi-FI" sz="1200" dirty="0">
              <a:solidFill>
                <a:srgbClr val="006699"/>
              </a:solidFill>
            </a:endParaRP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iming>
    <p:tnLst>
      <p:par>
        <p:cTn id="1" dur="indefinite" restart="never" nodeType="tmRoot"/>
      </p:par>
    </p:tnLst>
  </p:timing>
  <p:hf sldNum="0" hdr="0" dt="0"/>
  <p:txStyles>
    <p:titleStyle>
      <a:lvl1pPr algn="ctr" rtl="0" eaLnBrk="0" fontAlgn="base" hangingPunct="0">
        <a:spcBef>
          <a:spcPct val="0"/>
        </a:spcBef>
        <a:spcAft>
          <a:spcPct val="0"/>
        </a:spcAft>
        <a:defRPr sz="4400">
          <a:solidFill>
            <a:srgbClr val="006699"/>
          </a:solidFill>
          <a:latin typeface="Cambria" pitchFamily="18" charset="0"/>
          <a:ea typeface="+mj-ea"/>
          <a:cs typeface="+mj-cs"/>
        </a:defRPr>
      </a:lvl1pPr>
      <a:lvl2pPr algn="ctr" rtl="0" eaLnBrk="0" fontAlgn="base" hangingPunct="0">
        <a:spcBef>
          <a:spcPct val="0"/>
        </a:spcBef>
        <a:spcAft>
          <a:spcPct val="0"/>
        </a:spcAft>
        <a:defRPr sz="4400">
          <a:solidFill>
            <a:srgbClr val="006699"/>
          </a:solidFill>
          <a:latin typeface="Cambria" pitchFamily="18" charset="0"/>
          <a:cs typeface="Arial" charset="0"/>
        </a:defRPr>
      </a:lvl2pPr>
      <a:lvl3pPr algn="ctr" rtl="0" eaLnBrk="0" fontAlgn="base" hangingPunct="0">
        <a:spcBef>
          <a:spcPct val="0"/>
        </a:spcBef>
        <a:spcAft>
          <a:spcPct val="0"/>
        </a:spcAft>
        <a:defRPr sz="4400">
          <a:solidFill>
            <a:srgbClr val="006699"/>
          </a:solidFill>
          <a:latin typeface="Cambria" pitchFamily="18" charset="0"/>
          <a:cs typeface="Arial" charset="0"/>
        </a:defRPr>
      </a:lvl3pPr>
      <a:lvl4pPr algn="ctr" rtl="0" eaLnBrk="0" fontAlgn="base" hangingPunct="0">
        <a:spcBef>
          <a:spcPct val="0"/>
        </a:spcBef>
        <a:spcAft>
          <a:spcPct val="0"/>
        </a:spcAft>
        <a:defRPr sz="4400">
          <a:solidFill>
            <a:srgbClr val="006699"/>
          </a:solidFill>
          <a:latin typeface="Cambria" pitchFamily="18" charset="0"/>
          <a:cs typeface="Arial" charset="0"/>
        </a:defRPr>
      </a:lvl4pPr>
      <a:lvl5pPr algn="ctr" rtl="0" eaLnBrk="0" fontAlgn="base" hangingPunct="0">
        <a:spcBef>
          <a:spcPct val="0"/>
        </a:spcBef>
        <a:spcAft>
          <a:spcPct val="0"/>
        </a:spcAft>
        <a:defRPr sz="4400">
          <a:solidFill>
            <a:srgbClr val="006699"/>
          </a:solidFill>
          <a:latin typeface="Cambria" pitchFamily="18"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lr>
          <a:srgbClr val="006699"/>
        </a:buClr>
        <a:buFont typeface="Arial" charset="0"/>
        <a:buChar char="•"/>
        <a:defRPr sz="3200">
          <a:solidFill>
            <a:schemeClr val="tx1"/>
          </a:solidFill>
          <a:latin typeface="Calibri" pitchFamily="34" charset="0"/>
          <a:ea typeface="Calibri" pitchFamily="34" charset="0"/>
          <a:cs typeface="Calibri" pitchFamily="34" charset="0"/>
        </a:defRPr>
      </a:lvl1pPr>
      <a:lvl2pPr marL="742950" indent="-285750" algn="l" rtl="0" eaLnBrk="0" fontAlgn="base" hangingPunct="0">
        <a:spcBef>
          <a:spcPct val="20000"/>
        </a:spcBef>
        <a:spcAft>
          <a:spcPct val="0"/>
        </a:spcAft>
        <a:buClr>
          <a:srgbClr val="006699"/>
        </a:buClr>
        <a:buFont typeface="Arial" charset="0"/>
        <a:buChar char="•"/>
        <a:defRPr sz="2800">
          <a:solidFill>
            <a:schemeClr val="tx1"/>
          </a:solidFill>
          <a:latin typeface="Calibri" pitchFamily="34" charset="0"/>
          <a:ea typeface="Calibri" pitchFamily="34" charset="0"/>
          <a:cs typeface="Calibri" pitchFamily="34" charset="0"/>
        </a:defRPr>
      </a:lvl2pPr>
      <a:lvl3pPr marL="1143000" indent="-228600" algn="l" rtl="0" eaLnBrk="0" fontAlgn="base" hangingPunct="0">
        <a:spcBef>
          <a:spcPct val="20000"/>
        </a:spcBef>
        <a:spcAft>
          <a:spcPct val="0"/>
        </a:spcAft>
        <a:buClr>
          <a:srgbClr val="006699"/>
        </a:buClr>
        <a:buFont typeface="Arial" charset="0"/>
        <a:buChar char="•"/>
        <a:defRPr sz="2400">
          <a:solidFill>
            <a:schemeClr val="tx1"/>
          </a:solidFill>
          <a:latin typeface="Calibri" pitchFamily="34" charset="0"/>
          <a:ea typeface="Calibri" pitchFamily="34" charset="0"/>
          <a:cs typeface="Calibri" pitchFamily="34" charset="0"/>
        </a:defRPr>
      </a:lvl3pPr>
      <a:lvl4pPr marL="1600200" indent="-228600" algn="l" rtl="0" eaLnBrk="0" fontAlgn="base" hangingPunct="0">
        <a:spcBef>
          <a:spcPct val="20000"/>
        </a:spcBef>
        <a:spcAft>
          <a:spcPct val="0"/>
        </a:spcAft>
        <a:buClr>
          <a:srgbClr val="006699"/>
        </a:buClr>
        <a:buFont typeface="Arial" charset="0"/>
        <a:buChar char="•"/>
        <a:defRPr sz="2000">
          <a:solidFill>
            <a:schemeClr val="tx1"/>
          </a:solidFill>
          <a:latin typeface="Calibri" pitchFamily="34" charset="0"/>
          <a:ea typeface="Calibri" pitchFamily="34" charset="0"/>
          <a:cs typeface="Calibri" pitchFamily="34" charset="0"/>
        </a:defRPr>
      </a:lvl4pPr>
      <a:lvl5pPr marL="2057400" indent="-228600" algn="l" rtl="0" eaLnBrk="0" fontAlgn="base" hangingPunct="0">
        <a:spcBef>
          <a:spcPct val="20000"/>
        </a:spcBef>
        <a:spcAft>
          <a:spcPct val="0"/>
        </a:spcAft>
        <a:buClr>
          <a:srgbClr val="006699"/>
        </a:buClr>
        <a:buFont typeface="Arial" charset="0"/>
        <a:buChar char="•"/>
        <a:defRPr sz="2000">
          <a:solidFill>
            <a:schemeClr val="tx1"/>
          </a:solidFill>
          <a:latin typeface="Calibri" pitchFamily="34" charset="0"/>
          <a:ea typeface="Calibri" pitchFamily="34" charset="0"/>
          <a:cs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Otsikko 1"/>
          <p:cNvSpPr>
            <a:spLocks noGrp="1"/>
          </p:cNvSpPr>
          <p:nvPr>
            <p:ph type="ctrTitle"/>
          </p:nvPr>
        </p:nvSpPr>
        <p:spPr/>
        <p:txBody>
          <a:bodyPr/>
          <a:lstStyle/>
          <a:p>
            <a:pPr eaLnBrk="1" hangingPunct="1"/>
            <a:r>
              <a:rPr lang="et-EE" smtClean="0"/>
              <a:t>Riiklik omastehoolduse arenguprogramm</a:t>
            </a:r>
            <a:endParaRPr lang="fi-FI" smtClean="0"/>
          </a:p>
        </p:txBody>
      </p:sp>
      <p:sp>
        <p:nvSpPr>
          <p:cNvPr id="16386" name="Alaotsikko 2"/>
          <p:cNvSpPr>
            <a:spLocks noGrp="1"/>
          </p:cNvSpPr>
          <p:nvPr>
            <p:ph type="subTitle" idx="1"/>
          </p:nvPr>
        </p:nvSpPr>
        <p:spPr/>
        <p:txBody>
          <a:bodyPr/>
          <a:lstStyle/>
          <a:p>
            <a:pPr eaLnBrk="1" hangingPunct="1"/>
            <a:r>
              <a:rPr lang="fi-FI" sz="2000" smtClean="0"/>
              <a:t>Omas</a:t>
            </a:r>
            <a:r>
              <a:rPr lang="et-EE" sz="2000" smtClean="0"/>
              <a:t>tehoolduse arendamine</a:t>
            </a:r>
            <a:r>
              <a:rPr lang="fi-FI" sz="2000" smtClean="0"/>
              <a:t> S</a:t>
            </a:r>
            <a:r>
              <a:rPr lang="et-EE" sz="2000" smtClean="0"/>
              <a:t>o</a:t>
            </a:r>
            <a:r>
              <a:rPr lang="fi-FI" sz="2000" smtClean="0"/>
              <a:t>omes 2014 – 2020</a:t>
            </a:r>
          </a:p>
          <a:p>
            <a:pPr eaLnBrk="1" hangingPunct="1"/>
            <a:r>
              <a:rPr lang="et-EE" sz="2000" smtClean="0"/>
              <a:t>Esitlus </a:t>
            </a:r>
            <a:r>
              <a:rPr lang="fi-FI" sz="2000" smtClean="0"/>
              <a:t>24.8.2013</a:t>
            </a:r>
            <a:r>
              <a:rPr lang="et-EE" sz="2000" smtClean="0">
                <a:latin typeface="Arial" charset="0"/>
              </a:rPr>
              <a:t>.</a:t>
            </a:r>
          </a:p>
          <a:p>
            <a:pPr eaLnBrk="1" hangingPunct="1"/>
            <a:r>
              <a:rPr lang="et-EE" sz="2000" smtClean="0">
                <a:latin typeface="Arial" charset="0"/>
              </a:rPr>
              <a:t>Yrjö Mattila </a:t>
            </a:r>
            <a:endParaRPr lang="fi-FI" sz="2000" smtClean="0">
              <a:latin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isällön paikkamerkki 2"/>
          <p:cNvSpPr>
            <a:spLocks noGrp="1"/>
          </p:cNvSpPr>
          <p:nvPr>
            <p:ph idx="1"/>
          </p:nvPr>
        </p:nvSpPr>
        <p:spPr/>
        <p:txBody>
          <a:bodyPr/>
          <a:lstStyle/>
          <a:p>
            <a:pPr eaLnBrk="1" hangingPunct="1">
              <a:buFont typeface="Arial" charset="0"/>
              <a:buNone/>
            </a:pPr>
            <a:r>
              <a:rPr lang="et-EE" sz="1800" b="1" smtClean="0"/>
              <a:t>Hoolduslepinguga määratud hooldustasu on seadusega sätestatud</a:t>
            </a:r>
          </a:p>
          <a:p>
            <a:pPr eaLnBrk="1" hangingPunct="1">
              <a:buFont typeface="Arial" charset="0"/>
              <a:buNone/>
            </a:pPr>
            <a:endParaRPr lang="et-EE" sz="1800" smtClean="0"/>
          </a:p>
          <a:p>
            <a:pPr eaLnBrk="1" hangingPunct="1"/>
            <a:r>
              <a:rPr lang="et-EE" sz="1800" smtClean="0"/>
              <a:t>Hooldustasu kindlustab lepinguga omastehooldajale õiglase tasu hoolduse ja hoolitsuse eest. Hooldustasu on määratud seadusega vastavalt hoolduse siduvusele ja raskusele. Hooldustasu vaadeldakse kui omastehooldaja poolt tehtud töö korvamist ja tema sotsiaalset kaitset. Hooldustasu tõstetakse, kuna see on kasulik väiksema tasu saajatele (jääb suuremaks ka siis kui kõrgema tasuga hooldajatel maksud maha arvata)!!!! </a:t>
            </a:r>
          </a:p>
          <a:p>
            <a:pPr eaLnBrk="1" hangingPunct="1"/>
            <a:r>
              <a:rPr lang="et-EE" sz="1800" smtClean="0"/>
              <a:t>Hooldustasudelt maha arvatavad maksud annavad hooldajale pensioni- ja ravikindlustuse, samuti toob see tulu nii kohalikele omavalitsustele kui riigile, millega siis omakorda on võimalik teenuseid arendada. </a:t>
            </a:r>
          </a:p>
          <a:p>
            <a:pPr eaLnBrk="1" hangingPunct="1">
              <a:buFont typeface="Arial" charset="0"/>
              <a:buNone/>
            </a:pPr>
            <a:r>
              <a:rPr lang="et-EE" sz="1800" b="1" smtClean="0"/>
              <a:t>Hooldatava omaosalus on võetud arvesse lepinguliste omastehooldajate teenustepaketis (tehakse tasaarveldus). </a:t>
            </a:r>
            <a:endParaRPr lang="fi-FI" sz="1800" smtClean="0"/>
          </a:p>
        </p:txBody>
      </p:sp>
      <p:sp>
        <p:nvSpPr>
          <p:cNvPr id="34818" name="Otsikko 1"/>
          <p:cNvSpPr>
            <a:spLocks noGrp="1"/>
          </p:cNvSpPr>
          <p:nvPr>
            <p:ph type="title"/>
          </p:nvPr>
        </p:nvSpPr>
        <p:spPr/>
        <p:txBody>
          <a:bodyPr/>
          <a:lstStyle/>
          <a:p>
            <a:pPr eaLnBrk="1" hangingPunct="1"/>
            <a:r>
              <a:rPr lang="fi-FI" smtClean="0"/>
              <a:t>j</a:t>
            </a:r>
            <a:r>
              <a:rPr lang="et-EE" smtClean="0"/>
              <a:t>ätkub</a:t>
            </a:r>
            <a:endParaRPr lang="fi-FI"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Otsikko 1"/>
          <p:cNvSpPr>
            <a:spLocks noGrp="1"/>
          </p:cNvSpPr>
          <p:nvPr>
            <p:ph type="title"/>
          </p:nvPr>
        </p:nvSpPr>
        <p:spPr/>
        <p:txBody>
          <a:bodyPr/>
          <a:lstStyle/>
          <a:p>
            <a:pPr eaLnBrk="1" hangingPunct="1"/>
            <a:r>
              <a:rPr lang="fi-FI" smtClean="0"/>
              <a:t>j</a:t>
            </a:r>
            <a:r>
              <a:rPr lang="et-EE" smtClean="0"/>
              <a:t>ätkub</a:t>
            </a:r>
            <a:endParaRPr lang="fi-FI" smtClean="0"/>
          </a:p>
        </p:txBody>
      </p:sp>
      <p:sp>
        <p:nvSpPr>
          <p:cNvPr id="36866" name="Sisällön paikkamerkki 2"/>
          <p:cNvSpPr>
            <a:spLocks noGrp="1"/>
          </p:cNvSpPr>
          <p:nvPr>
            <p:ph idx="1"/>
          </p:nvPr>
        </p:nvSpPr>
        <p:spPr/>
        <p:txBody>
          <a:bodyPr/>
          <a:lstStyle/>
          <a:p>
            <a:pPr eaLnBrk="1" hangingPunct="1">
              <a:buFont typeface="Arial" charset="0"/>
              <a:buNone/>
            </a:pPr>
            <a:r>
              <a:rPr lang="et-EE" sz="1800" b="1" smtClean="0"/>
              <a:t>Omastehoolduse toetamisega seotud eri valdkondi on tugevdatud ja soodustatakse igakülgset koostööd </a:t>
            </a:r>
            <a:endParaRPr lang="fi-FI" sz="1800" smtClean="0"/>
          </a:p>
          <a:p>
            <a:pPr eaLnBrk="1" hangingPunct="1"/>
            <a:r>
              <a:rPr lang="fi-FI" sz="1600" smtClean="0"/>
              <a:t>K</a:t>
            </a:r>
            <a:r>
              <a:rPr lang="et-EE" sz="1600" smtClean="0"/>
              <a:t>odus elamine ja omastehoolduse eeldused on võetud laiaulatuslikult tähelepanu alla ja need kajastuvad kohaliku omavalitsuse arengustrateegiates ja erinevate valdkondade arengukavades. Elanike healolu ja keskkonna turvalisus on tagatud, sh planeeringud, ehitised, liiklus, kultuur- ja liikumine, haridus – ja majandus, ka tuletõrje- ja päästetegevus.  </a:t>
            </a:r>
          </a:p>
          <a:p>
            <a:pPr eaLnBrk="1" hangingPunct="1">
              <a:buFont typeface="Arial" charset="0"/>
              <a:buNone/>
            </a:pPr>
            <a:r>
              <a:rPr lang="fi-FI" sz="1600" smtClean="0"/>
              <a:t> </a:t>
            </a:r>
            <a:r>
              <a:rPr lang="et-EE" sz="1600" b="1" smtClean="0"/>
              <a:t>Vabaühenduste ja koguduste rolli omastehooldajate toetamiseks on tugevdatud ja toetatud </a:t>
            </a:r>
            <a:endParaRPr lang="fi-FI" sz="1600" b="1" smtClean="0"/>
          </a:p>
          <a:p>
            <a:pPr eaLnBrk="1" hangingPunct="1"/>
            <a:r>
              <a:rPr lang="fi-FI" sz="1600" smtClean="0"/>
              <a:t>N</a:t>
            </a:r>
            <a:r>
              <a:rPr lang="et-EE" sz="1600" smtClean="0"/>
              <a:t>õustamine, koolitus, ettevalmistus, kogemustugi, jõustamine ja vabatahtlik töö on määratletud ühenduste ja koguduste tegevuseks selles osas, mis ei ole kohaliku omavalitsuse seadusjärgne kohustus. </a:t>
            </a:r>
          </a:p>
          <a:p>
            <a:pPr eaLnBrk="1" hangingPunct="1"/>
            <a:r>
              <a:rPr lang="et-EE" sz="1600" smtClean="0"/>
              <a:t>Seda on arvestatud RAY (HMN) toetustes vabaühendustele. </a:t>
            </a:r>
          </a:p>
          <a:p>
            <a:pPr eaLnBrk="1" hangingPunct="1"/>
            <a:r>
              <a:rPr lang="et-EE" sz="1600" smtClean="0"/>
              <a:t>Teenuseid osutavate ühenduste ja erasektori osas panustatakse erioskuste olemasolule vastavate haiguste ja puuete hooldusel. </a:t>
            </a:r>
          </a:p>
          <a:p>
            <a:pPr eaLnBrk="1" hangingPunct="1"/>
            <a:r>
              <a:rPr lang="et-EE" sz="1600" smtClean="0"/>
              <a:t>Hankeseaduste ja EL direktiivide mõjud omastehooldust puudutavate sotsiaal- ja tervishoiuteenuste pakkumiseks on arvesse võetud, samuti majanduslikud kaalutlused kohalike omavalitsuste ja ühenduste koostöövõimaluste arendamiseks. </a:t>
            </a:r>
            <a:endParaRPr lang="fi-FI"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Otsikko 1"/>
          <p:cNvSpPr>
            <a:spLocks noGrp="1"/>
          </p:cNvSpPr>
          <p:nvPr>
            <p:ph type="title"/>
          </p:nvPr>
        </p:nvSpPr>
        <p:spPr/>
        <p:txBody>
          <a:bodyPr/>
          <a:lstStyle/>
          <a:p>
            <a:pPr eaLnBrk="1" hangingPunct="1"/>
            <a:r>
              <a:rPr lang="fi-FI" sz="2000" b="1" smtClean="0"/>
              <a:t> S</a:t>
            </a:r>
            <a:r>
              <a:rPr lang="et-EE" sz="2000" b="1" smtClean="0"/>
              <a:t>iduv ja raske hoolduskoormus on lepingutega tagatud </a:t>
            </a:r>
            <a:r>
              <a:rPr lang="fi-FI" sz="2000" b="1" smtClean="0"/>
              <a:t>2016</a:t>
            </a:r>
            <a:r>
              <a:rPr lang="fi-FI" smtClean="0"/>
              <a:t/>
            </a:r>
            <a:br>
              <a:rPr lang="fi-FI" smtClean="0"/>
            </a:br>
            <a:endParaRPr lang="fi-FI" smtClean="0"/>
          </a:p>
        </p:txBody>
      </p:sp>
      <p:sp>
        <p:nvSpPr>
          <p:cNvPr id="38914" name="Sisällön paikkamerkki 2"/>
          <p:cNvSpPr>
            <a:spLocks noGrp="1"/>
          </p:cNvSpPr>
          <p:nvPr>
            <p:ph idx="1"/>
          </p:nvPr>
        </p:nvSpPr>
        <p:spPr/>
        <p:txBody>
          <a:bodyPr/>
          <a:lstStyle/>
          <a:p>
            <a:pPr eaLnBrk="1" hangingPunct="1">
              <a:buFont typeface="Arial" charset="0"/>
              <a:buNone/>
            </a:pPr>
            <a:r>
              <a:rPr lang="fi-FI" smtClean="0"/>
              <a:t> </a:t>
            </a:r>
            <a:endParaRPr lang="fi-FI" sz="4800" smtClean="0"/>
          </a:p>
          <a:p>
            <a:pPr lvl="2" eaLnBrk="1" hangingPunct="1"/>
            <a:r>
              <a:rPr lang="et-EE" smtClean="0"/>
              <a:t>Võetakse vastu seadus</a:t>
            </a:r>
          </a:p>
          <a:p>
            <a:pPr lvl="2" eaLnBrk="1" hangingPunct="1">
              <a:buFont typeface="Arial" charset="0"/>
              <a:buNone/>
            </a:pPr>
            <a:r>
              <a:rPr lang="et-EE" smtClean="0"/>
              <a:t>   lepingulisest omastehooldusest/lepingulisest omastehooldajast, mis asendab praeguse seaduse omastehoolduse toetusest </a:t>
            </a:r>
          </a:p>
          <a:p>
            <a:pPr lvl="2" eaLnBrk="1" hangingPunct="1">
              <a:buFont typeface="Arial" charset="0"/>
              <a:buNone/>
            </a:pPr>
            <a:endParaRPr lang="fi-FI" smtClean="0"/>
          </a:p>
          <a:p>
            <a:pPr lvl="2" eaLnBrk="1" hangingPunct="1"/>
            <a:r>
              <a:rPr lang="et-EE" smtClean="0"/>
              <a:t>Tõstetakse omastehooldajate arvu 20 000 uue lepingulise omastehooldajaga</a:t>
            </a:r>
          </a:p>
          <a:p>
            <a:pPr lvl="2" eaLnBrk="1" hangingPunct="1">
              <a:buFont typeface="Arial" charset="0"/>
              <a:buNone/>
            </a:pPr>
            <a:r>
              <a:rPr lang="fi-FI" smtClean="0"/>
              <a:t> </a:t>
            </a:r>
            <a:endParaRPr lang="fi-FI" sz="4000" smtClean="0"/>
          </a:p>
          <a:p>
            <a:pPr eaLnBrk="1" hangingPunct="1">
              <a:buFont typeface="Arial" charset="0"/>
              <a:buNone/>
            </a:pPr>
            <a:endParaRPr lang="fi-FI"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Otsikko 1"/>
          <p:cNvSpPr>
            <a:spLocks noGrp="1"/>
          </p:cNvSpPr>
          <p:nvPr>
            <p:ph type="title"/>
          </p:nvPr>
        </p:nvSpPr>
        <p:spPr/>
        <p:txBody>
          <a:bodyPr/>
          <a:lstStyle/>
          <a:p>
            <a:pPr eaLnBrk="1" hangingPunct="1"/>
            <a:r>
              <a:rPr lang="fi-FI" smtClean="0"/>
              <a:t>j</a:t>
            </a:r>
            <a:r>
              <a:rPr lang="et-EE" smtClean="0"/>
              <a:t>ätkub</a:t>
            </a:r>
            <a:endParaRPr lang="fi-FI" smtClean="0"/>
          </a:p>
        </p:txBody>
      </p:sp>
      <p:sp>
        <p:nvSpPr>
          <p:cNvPr id="40962" name="Sisällön paikkamerkki 2"/>
          <p:cNvSpPr>
            <a:spLocks noGrp="1"/>
          </p:cNvSpPr>
          <p:nvPr>
            <p:ph idx="1"/>
          </p:nvPr>
        </p:nvSpPr>
        <p:spPr/>
        <p:txBody>
          <a:bodyPr/>
          <a:lstStyle/>
          <a:p>
            <a:pPr eaLnBrk="1" hangingPunct="1"/>
            <a:endParaRPr lang="fi-FI" smtClean="0"/>
          </a:p>
          <a:p>
            <a:pPr lvl="2" eaLnBrk="1" hangingPunct="1"/>
            <a:r>
              <a:rPr lang="fi-FI" smtClean="0"/>
              <a:t>K</a:t>
            </a:r>
            <a:r>
              <a:rPr lang="et-EE" smtClean="0"/>
              <a:t>oolitatakse erinevad sotsiaal- ja tervishoiuvaldkonna  asjatundjad arvestama omastehoolduse kui ühe hooldusteenusega teiste teenuste kõrval</a:t>
            </a:r>
          </a:p>
          <a:p>
            <a:pPr eaLnBrk="1" hangingPunct="1">
              <a:buFont typeface="Arial" charset="0"/>
              <a:buNone/>
            </a:pPr>
            <a:r>
              <a:rPr lang="fi-FI" b="1" smtClean="0"/>
              <a:t> </a:t>
            </a:r>
            <a:endParaRPr lang="fi-FI" smtClean="0"/>
          </a:p>
          <a:p>
            <a:pPr lvl="2" eaLnBrk="1" hangingPunct="1"/>
            <a:r>
              <a:rPr lang="et-EE" smtClean="0"/>
              <a:t>Koostatakse erinevate ametnike tarbeks elektrooniline omastehoolduse õpik, mis aitaks mõista, toetada ja arendada omastehooldust kohalikes omavalitsustes </a:t>
            </a:r>
            <a:endParaRPr lang="fi-FI" smtClean="0"/>
          </a:p>
        </p:txBody>
      </p:sp>
      <p:sp>
        <p:nvSpPr>
          <p:cNvPr id="40963" name="Suorakulmio 3"/>
          <p:cNvSpPr>
            <a:spLocks noChangeArrowheads="1"/>
          </p:cNvSpPr>
          <p:nvPr/>
        </p:nvSpPr>
        <p:spPr bwMode="auto">
          <a:xfrm>
            <a:off x="2286000" y="-1433513"/>
            <a:ext cx="4572000" cy="3138488"/>
          </a:xfrm>
          <a:prstGeom prst="rect">
            <a:avLst/>
          </a:prstGeom>
          <a:noFill/>
          <a:ln w="9525">
            <a:noFill/>
            <a:miter lim="800000"/>
            <a:headEnd/>
            <a:tailEnd/>
          </a:ln>
        </p:spPr>
        <p:txBody>
          <a:bodyPr>
            <a:spAutoFit/>
          </a:bodyPr>
          <a:lstStyle/>
          <a:p>
            <a:r>
              <a:rPr lang="fi-FI" b="1"/>
              <a:t>1. Sitova ja raskas omaishoito on sopimusomaishoidon piirissä </a:t>
            </a:r>
            <a:endParaRPr lang="fi-FI"/>
          </a:p>
          <a:p>
            <a:r>
              <a:rPr lang="fi-FI"/>
              <a:t> </a:t>
            </a:r>
            <a:endParaRPr lang="fi-FI" sz="4800"/>
          </a:p>
          <a:p>
            <a:r>
              <a:rPr lang="fi-FI"/>
              <a:t> </a:t>
            </a:r>
            <a:endParaRPr lang="fi-FI" sz="4800"/>
          </a:p>
          <a:p>
            <a:r>
              <a:rPr lang="fi-FI"/>
              <a:t> </a:t>
            </a:r>
            <a:endParaRPr lang="fi-FI" sz="4800"/>
          </a:p>
          <a:p>
            <a:r>
              <a:rPr lang="fi-FI" b="1"/>
              <a:t> </a:t>
            </a:r>
            <a:endParaRPr lang="fi-FI"/>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Otsikko 1"/>
          <p:cNvSpPr>
            <a:spLocks noGrp="1"/>
          </p:cNvSpPr>
          <p:nvPr>
            <p:ph type="title"/>
          </p:nvPr>
        </p:nvSpPr>
        <p:spPr>
          <a:xfrm>
            <a:off x="457200" y="274638"/>
            <a:ext cx="8229600" cy="1858962"/>
          </a:xfrm>
        </p:spPr>
        <p:txBody>
          <a:bodyPr/>
          <a:lstStyle/>
          <a:p>
            <a:pPr eaLnBrk="1" hangingPunct="1"/>
            <a:r>
              <a:rPr lang="et-EE" sz="2400" b="1" smtClean="0"/>
              <a:t/>
            </a:r>
            <a:br>
              <a:rPr lang="et-EE" sz="2400" b="1" smtClean="0"/>
            </a:br>
            <a:r>
              <a:rPr lang="et-EE" sz="2400" b="1" smtClean="0"/>
              <a:t/>
            </a:r>
            <a:br>
              <a:rPr lang="et-EE" sz="2400" b="1" smtClean="0"/>
            </a:br>
            <a:r>
              <a:rPr lang="fi-FI" sz="2400" b="1" smtClean="0"/>
              <a:t>Oma</a:t>
            </a:r>
            <a:r>
              <a:rPr lang="et-EE" sz="2400" b="1" smtClean="0"/>
              <a:t>stehooldajate tugevam positsioon  ja vastastikune võrdsus on saavutatud</a:t>
            </a:r>
            <a:r>
              <a:rPr lang="fi-FI" smtClean="0"/>
              <a:t/>
            </a:r>
            <a:br>
              <a:rPr lang="fi-FI" smtClean="0"/>
            </a:br>
            <a:endParaRPr lang="fi-FI" smtClean="0"/>
          </a:p>
        </p:txBody>
      </p:sp>
      <p:sp>
        <p:nvSpPr>
          <p:cNvPr id="43010" name="Sisällön paikkamerkki 2"/>
          <p:cNvSpPr>
            <a:spLocks noGrp="1"/>
          </p:cNvSpPr>
          <p:nvPr>
            <p:ph idx="1"/>
          </p:nvPr>
        </p:nvSpPr>
        <p:spPr>
          <a:xfrm>
            <a:off x="457200" y="2205038"/>
            <a:ext cx="8229600" cy="3921125"/>
          </a:xfrm>
        </p:spPr>
        <p:txBody>
          <a:bodyPr/>
          <a:lstStyle/>
          <a:p>
            <a:pPr eaLnBrk="1" hangingPunct="1"/>
            <a:endParaRPr lang="fi-FI" sz="2000" smtClean="0"/>
          </a:p>
          <a:p>
            <a:pPr eaLnBrk="1" hangingPunct="1"/>
            <a:r>
              <a:rPr lang="et-EE" sz="2400" smtClean="0"/>
              <a:t>Selgitatakse välja hooldatava teenuse vajadused sotsiaalhoolekande-, eakate teenuse -,  puuetega inimeste – või vaimse alaarengu seaduse alusel hooldusviisist sõltumata.</a:t>
            </a:r>
            <a:r>
              <a:rPr lang="fi-FI" sz="2400" b="1" smtClean="0"/>
              <a:t> </a:t>
            </a:r>
            <a:r>
              <a:rPr lang="et-EE" sz="2400" smtClean="0"/>
              <a:t>Hinnatakse hooldatava teenuste vajaduse põhjal omastehoolduse  sobivus hooldusviisina, samuti hoolduse siduvus ja sagedus. </a:t>
            </a:r>
            <a:endParaRPr lang="fi-FI" sz="2400" smtClean="0"/>
          </a:p>
          <a:p>
            <a:pPr eaLnBrk="1" hangingPunct="1">
              <a:buFont typeface="Arial" charset="0"/>
              <a:buNone/>
            </a:pPr>
            <a:endParaRPr lang="fi-FI"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Otsikko 1"/>
          <p:cNvSpPr>
            <a:spLocks noGrp="1"/>
          </p:cNvSpPr>
          <p:nvPr>
            <p:ph type="title"/>
          </p:nvPr>
        </p:nvSpPr>
        <p:spPr/>
        <p:txBody>
          <a:bodyPr/>
          <a:lstStyle/>
          <a:p>
            <a:pPr eaLnBrk="1" hangingPunct="1"/>
            <a:r>
              <a:rPr lang="et-EE" smtClean="0"/>
              <a:t>jätkub</a:t>
            </a:r>
          </a:p>
        </p:txBody>
      </p:sp>
      <p:sp>
        <p:nvSpPr>
          <p:cNvPr id="45058" name="Sisällön paikkamerkki 2"/>
          <p:cNvSpPr>
            <a:spLocks noGrp="1"/>
          </p:cNvSpPr>
          <p:nvPr>
            <p:ph idx="1"/>
          </p:nvPr>
        </p:nvSpPr>
        <p:spPr/>
        <p:txBody>
          <a:bodyPr/>
          <a:lstStyle/>
          <a:p>
            <a:pPr eaLnBrk="1" hangingPunct="1">
              <a:buFont typeface="Arial" charset="0"/>
              <a:buNone/>
            </a:pPr>
            <a:endParaRPr lang="fi-FI" sz="4800" smtClean="0"/>
          </a:p>
          <a:p>
            <a:pPr lvl="2" eaLnBrk="1" hangingPunct="1"/>
            <a:r>
              <a:rPr lang="fi-FI" smtClean="0"/>
              <a:t>Lu</a:t>
            </a:r>
            <a:r>
              <a:rPr lang="et-EE" smtClean="0"/>
              <a:t>uakse </a:t>
            </a:r>
            <a:r>
              <a:rPr lang="fi-FI" smtClean="0"/>
              <a:t> </a:t>
            </a:r>
            <a:r>
              <a:rPr lang="et-EE" smtClean="0"/>
              <a:t>riiklikult ühtlased hooldustasu kriteeriumid ja määratletakse tasu suurusjärk </a:t>
            </a:r>
            <a:endParaRPr lang="fi-FI" sz="4000" smtClean="0"/>
          </a:p>
          <a:p>
            <a:pPr lvl="2" eaLnBrk="1" hangingPunct="1"/>
            <a:r>
              <a:rPr lang="et-EE" smtClean="0"/>
              <a:t>Töötatakse välja lepingulise omastehoolduse tööettevõtu näidisleping  </a:t>
            </a:r>
            <a:r>
              <a:rPr lang="fi-FI" smtClean="0"/>
              <a:t> </a:t>
            </a:r>
            <a:endParaRPr lang="et-EE" smtClean="0"/>
          </a:p>
          <a:p>
            <a:pPr lvl="2" eaLnBrk="1" hangingPunct="1"/>
            <a:r>
              <a:rPr lang="fi-FI" smtClean="0"/>
              <a:t>An</a:t>
            </a:r>
            <a:r>
              <a:rPr lang="et-EE" smtClean="0"/>
              <a:t>takse </a:t>
            </a:r>
            <a:r>
              <a:rPr lang="fi-FI" smtClean="0"/>
              <a:t>omas</a:t>
            </a:r>
            <a:r>
              <a:rPr lang="et-EE" smtClean="0"/>
              <a:t>tehooldajale </a:t>
            </a:r>
            <a:r>
              <a:rPr lang="fi-FI" smtClean="0"/>
              <a:t> </a:t>
            </a:r>
            <a:r>
              <a:rPr lang="et-EE" smtClean="0"/>
              <a:t>õigu</a:t>
            </a:r>
            <a:r>
              <a:rPr lang="fi-FI" smtClean="0"/>
              <a:t>s saada ho</a:t>
            </a:r>
            <a:r>
              <a:rPr lang="et-EE" smtClean="0"/>
              <a:t>oldatava lähedasena  infot patsiendi seisundi  kohta/ haiglas oleku ajal</a:t>
            </a:r>
            <a:endParaRPr lang="fi-FI"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Otsikko 1"/>
          <p:cNvSpPr>
            <a:spLocks noGrp="1"/>
          </p:cNvSpPr>
          <p:nvPr>
            <p:ph type="title"/>
          </p:nvPr>
        </p:nvSpPr>
        <p:spPr>
          <a:xfrm>
            <a:off x="0" y="404813"/>
            <a:ext cx="8229600" cy="1143000"/>
          </a:xfrm>
        </p:spPr>
        <p:txBody>
          <a:bodyPr/>
          <a:lstStyle/>
          <a:p>
            <a:pPr eaLnBrk="1" hangingPunct="1"/>
            <a:r>
              <a:rPr lang="fi-FI" sz="2000" b="1" smtClean="0"/>
              <a:t>Oma</a:t>
            </a:r>
            <a:r>
              <a:rPr lang="et-EE" sz="2000" b="1" smtClean="0"/>
              <a:t>kseid ja lähedasi hooldava hooldaja,  nende hooldatava ja </a:t>
            </a:r>
            <a:r>
              <a:rPr lang="fi-FI" sz="2000" b="1" smtClean="0"/>
              <a:t>ko</a:t>
            </a:r>
            <a:r>
              <a:rPr lang="et-EE" sz="2000" b="1" smtClean="0"/>
              <a:t>gu </a:t>
            </a:r>
            <a:r>
              <a:rPr lang="fi-FI" sz="2000" b="1" smtClean="0"/>
              <a:t> omas</a:t>
            </a:r>
            <a:r>
              <a:rPr lang="et-EE" sz="2000" b="1" smtClean="0"/>
              <a:t>tehooldaja pere heaolu </a:t>
            </a:r>
            <a:r>
              <a:rPr lang="fi-FI" sz="2000" b="1" smtClean="0"/>
              <a:t>on t</a:t>
            </a:r>
            <a:r>
              <a:rPr lang="et-EE" sz="2000" b="1" smtClean="0"/>
              <a:t>agatud</a:t>
            </a:r>
            <a:endParaRPr lang="fi-FI" sz="2000" smtClean="0"/>
          </a:p>
        </p:txBody>
      </p:sp>
      <p:sp>
        <p:nvSpPr>
          <p:cNvPr id="47106" name="Sisällön paikkamerkki 2"/>
          <p:cNvSpPr>
            <a:spLocks noGrp="1"/>
          </p:cNvSpPr>
          <p:nvPr>
            <p:ph idx="1"/>
          </p:nvPr>
        </p:nvSpPr>
        <p:spPr/>
        <p:txBody>
          <a:bodyPr/>
          <a:lstStyle/>
          <a:p>
            <a:pPr eaLnBrk="1" hangingPunct="1"/>
            <a:r>
              <a:rPr lang="et-EE" sz="1600" smtClean="0"/>
              <a:t>Koolitatakse omastehooldajaid </a:t>
            </a:r>
            <a:r>
              <a:rPr lang="fi-FI" sz="1600" smtClean="0"/>
              <a:t>(</a:t>
            </a:r>
            <a:r>
              <a:rPr lang="et-EE" sz="1600" smtClean="0"/>
              <a:t>näit</a:t>
            </a:r>
            <a:r>
              <a:rPr lang="fi-FI" sz="1600" smtClean="0"/>
              <a:t> OVET-</a:t>
            </a:r>
            <a:r>
              <a:rPr lang="et-EE" sz="1600" smtClean="0"/>
              <a:t>koolit</a:t>
            </a:r>
            <a:r>
              <a:rPr lang="fi-FI" sz="1600" smtClean="0"/>
              <a:t>us).</a:t>
            </a:r>
          </a:p>
          <a:p>
            <a:pPr eaLnBrk="1" hangingPunct="1"/>
            <a:r>
              <a:rPr lang="fi-FI" sz="1600" smtClean="0"/>
              <a:t>T</a:t>
            </a:r>
            <a:r>
              <a:rPr lang="et-EE" sz="1600" smtClean="0"/>
              <a:t>agatakse</a:t>
            </a:r>
            <a:r>
              <a:rPr lang="fi-FI" sz="1600" smtClean="0"/>
              <a:t> omas</a:t>
            </a:r>
            <a:r>
              <a:rPr lang="et-EE" sz="1600" smtClean="0"/>
              <a:t>te</a:t>
            </a:r>
            <a:r>
              <a:rPr lang="fi-FI" sz="1600" smtClean="0"/>
              <a:t>ho</a:t>
            </a:r>
            <a:r>
              <a:rPr lang="et-EE" sz="1600" smtClean="0"/>
              <a:t>oldajale</a:t>
            </a:r>
            <a:r>
              <a:rPr lang="fi-FI" sz="1600" smtClean="0"/>
              <a:t> </a:t>
            </a:r>
            <a:r>
              <a:rPr lang="et-EE" sz="1600" smtClean="0"/>
              <a:t>vajadusel võimalus  kohaliku omavalitsuse poolt määratud  vastutava isiku, omastehooldustöö koordinaatori  ja/või  erinevatest ametnike st koosneva tiimi toetus</a:t>
            </a:r>
            <a:r>
              <a:rPr lang="fi-FI" sz="1600" smtClean="0"/>
              <a:t>. </a:t>
            </a:r>
          </a:p>
          <a:p>
            <a:pPr eaLnBrk="1" hangingPunct="1"/>
            <a:r>
              <a:rPr lang="fi-FI" sz="1600" smtClean="0"/>
              <a:t>M</a:t>
            </a:r>
            <a:r>
              <a:rPr lang="et-EE" sz="1600" smtClean="0"/>
              <a:t>itmekesistatakse </a:t>
            </a:r>
            <a:r>
              <a:rPr lang="fi-FI" sz="1600" smtClean="0"/>
              <a:t>omas</a:t>
            </a:r>
            <a:r>
              <a:rPr lang="et-EE" sz="1600" smtClean="0"/>
              <a:t>tehooldajale  </a:t>
            </a:r>
            <a:r>
              <a:rPr lang="fi-FI" sz="1600" smtClean="0"/>
              <a:t>va</a:t>
            </a:r>
            <a:r>
              <a:rPr lang="et-EE" sz="1600" smtClean="0"/>
              <a:t>b</a:t>
            </a:r>
            <a:r>
              <a:rPr lang="fi-FI" sz="1600" smtClean="0"/>
              <a:t>a a</a:t>
            </a:r>
            <a:r>
              <a:rPr lang="et-EE" sz="1600" smtClean="0"/>
              <a:t>ja kasutamise võimalusi ja valikuid, tagatakse ka </a:t>
            </a:r>
            <a:r>
              <a:rPr lang="fi-FI" sz="1600" smtClean="0"/>
              <a:t> kriisiolukordades äkilise ja ootamatu </a:t>
            </a:r>
            <a:r>
              <a:rPr lang="et-EE" sz="1600" smtClean="0"/>
              <a:t>vajaduse korral </a:t>
            </a:r>
            <a:r>
              <a:rPr lang="fi-FI" sz="1600" smtClean="0"/>
              <a:t>teenuse osutami</a:t>
            </a:r>
            <a:r>
              <a:rPr lang="et-EE" sz="1600" smtClean="0"/>
              <a:t>ne.</a:t>
            </a:r>
          </a:p>
          <a:p>
            <a:pPr eaLnBrk="1" hangingPunct="1"/>
            <a:r>
              <a:rPr lang="et-EE" sz="1600" smtClean="0"/>
              <a:t>Kohandatakse hooldajale õigust  regulaarsele (kord aastas) tervisekontrollile ja  hooldaja toimetuleku ja saadava toetuse piisavuse  hindamisele  ( näit COPE indeksi  alusel).</a:t>
            </a:r>
            <a:endParaRPr lang="fi-FI" sz="1600" smtClean="0"/>
          </a:p>
          <a:p>
            <a:pPr eaLnBrk="1" hangingPunct="1"/>
            <a:r>
              <a:rPr lang="fi-FI" sz="1600" smtClean="0"/>
              <a:t>Lis</a:t>
            </a:r>
            <a:r>
              <a:rPr lang="et-EE" sz="1600" smtClean="0"/>
              <a:t>atakse sotsiaalkindlustusameti  (Kela)  poolt  omastehooldajate tervise taastamiseks rahalisi vahendeid.</a:t>
            </a:r>
            <a:endParaRPr lang="fi-FI" sz="1600" smtClean="0"/>
          </a:p>
          <a:p>
            <a:pPr eaLnBrk="1" hangingPunct="1"/>
            <a:r>
              <a:rPr lang="et-EE" sz="1600" smtClean="0"/>
              <a:t>Luuakse omavalitsuste liitude poolt  koostööfoorumeid omastehooldustöö arendamiseks.</a:t>
            </a:r>
            <a:endParaRPr lang="fi-FI" sz="1600" smtClean="0"/>
          </a:p>
          <a:p>
            <a:pPr eaLnBrk="1" hangingPunct="1"/>
            <a:r>
              <a:rPr lang="et-EE" sz="1600" smtClean="0"/>
              <a:t>Kasutatakse ära  tehnoloogia võimalused toetamaks  omastehooldust ja õpetatakse abi- ja hooldusvahendeid kasutama.</a:t>
            </a:r>
            <a:endParaRPr lang="fi-FI" sz="1600" smtClean="0"/>
          </a:p>
          <a:p>
            <a:pPr eaLnBrk="1" hangingPunct="1"/>
            <a:r>
              <a:rPr lang="et-EE" sz="1600" smtClean="0"/>
              <a:t>Uuendatakse seadusandlust  o</a:t>
            </a:r>
            <a:r>
              <a:rPr lang="fi-FI" sz="1600" smtClean="0"/>
              <a:t>mas</a:t>
            </a:r>
            <a:r>
              <a:rPr lang="et-EE" sz="1600" smtClean="0"/>
              <a:t>tehooldaja </a:t>
            </a:r>
            <a:r>
              <a:rPr lang="fi-FI" sz="1600" smtClean="0"/>
              <a:t> </a:t>
            </a:r>
            <a:r>
              <a:rPr lang="et-EE" sz="1600" smtClean="0"/>
              <a:t>kindlustustamiseks õnnetusjuhtumi puhul </a:t>
            </a:r>
            <a:r>
              <a:rPr lang="fi-FI" sz="1600" smtClean="0"/>
              <a:t>.</a:t>
            </a:r>
            <a:endParaRPr lang="fi-FI"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Otsikko 1"/>
          <p:cNvSpPr>
            <a:spLocks noGrp="1"/>
          </p:cNvSpPr>
          <p:nvPr>
            <p:ph type="title"/>
          </p:nvPr>
        </p:nvSpPr>
        <p:spPr/>
        <p:txBody>
          <a:bodyPr/>
          <a:lstStyle/>
          <a:p>
            <a:pPr eaLnBrk="1" hangingPunct="1"/>
            <a:r>
              <a:rPr lang="et-EE" sz="2000" b="1" smtClean="0">
                <a:solidFill>
                  <a:srgbClr val="FF0000"/>
                </a:solidFill>
              </a:rPr>
              <a:t/>
            </a:r>
            <a:br>
              <a:rPr lang="et-EE" sz="2000" b="1" smtClean="0">
                <a:solidFill>
                  <a:srgbClr val="FF0000"/>
                </a:solidFill>
              </a:rPr>
            </a:br>
            <a:r>
              <a:rPr lang="et-EE" sz="2000" b="1" smtClean="0">
                <a:solidFill>
                  <a:schemeClr val="tx1"/>
                </a:solidFill>
              </a:rPr>
              <a:t>Palgatöö ja omastehoolduse kokkusobitamise arendamine </a:t>
            </a:r>
            <a:r>
              <a:rPr lang="fi-FI" smtClean="0">
                <a:solidFill>
                  <a:schemeClr val="tx1"/>
                </a:solidFill>
              </a:rPr>
              <a:t/>
            </a:r>
            <a:br>
              <a:rPr lang="fi-FI" smtClean="0">
                <a:solidFill>
                  <a:schemeClr val="tx1"/>
                </a:solidFill>
              </a:rPr>
            </a:br>
            <a:endParaRPr lang="fi-FI" smtClean="0">
              <a:solidFill>
                <a:schemeClr val="tx1"/>
              </a:solidFill>
            </a:endParaRPr>
          </a:p>
        </p:txBody>
      </p:sp>
      <p:sp>
        <p:nvSpPr>
          <p:cNvPr id="49154" name="Sisällön paikkamerkki 2"/>
          <p:cNvSpPr>
            <a:spLocks noGrp="1"/>
          </p:cNvSpPr>
          <p:nvPr>
            <p:ph idx="1"/>
          </p:nvPr>
        </p:nvSpPr>
        <p:spPr/>
        <p:txBody>
          <a:bodyPr/>
          <a:lstStyle/>
          <a:p>
            <a:pPr eaLnBrk="1" hangingPunct="1">
              <a:buFont typeface="Arial" charset="0"/>
              <a:buNone/>
            </a:pPr>
            <a:r>
              <a:rPr lang="fi-FI" b="1" smtClean="0"/>
              <a:t> </a:t>
            </a:r>
            <a:endParaRPr lang="fi-FI" smtClean="0"/>
          </a:p>
          <a:p>
            <a:pPr lvl="2" eaLnBrk="1" hangingPunct="1"/>
            <a:r>
              <a:rPr lang="et-EE" smtClean="0"/>
              <a:t>Paindlik tööaeg, kaugtöö, töö vaheldumine vaba ajaga, palgata vabade päevade, hooldustööst vabade päevade ja haiguspäevade  parem kasutamine ja nendega seotud info kättesaadavuse parandamine. </a:t>
            </a:r>
            <a:endParaRPr lang="fi-FI"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Otsikko 1"/>
          <p:cNvSpPr>
            <a:spLocks noGrp="1"/>
          </p:cNvSpPr>
          <p:nvPr>
            <p:ph type="title"/>
          </p:nvPr>
        </p:nvSpPr>
        <p:spPr/>
        <p:txBody>
          <a:bodyPr/>
          <a:lstStyle/>
          <a:p>
            <a:pPr eaLnBrk="1" hangingPunct="1"/>
            <a:r>
              <a:rPr lang="fi-FI" b="1" smtClean="0"/>
              <a:t/>
            </a:r>
            <a:br>
              <a:rPr lang="fi-FI" b="1" smtClean="0"/>
            </a:br>
            <a:r>
              <a:rPr lang="fi-FI" sz="2000" b="1" smtClean="0">
                <a:solidFill>
                  <a:schemeClr val="tx1"/>
                </a:solidFill>
              </a:rPr>
              <a:t>Omas</a:t>
            </a:r>
            <a:r>
              <a:rPr lang="et-EE" sz="2000" b="1" smtClean="0">
                <a:solidFill>
                  <a:schemeClr val="tx1"/>
                </a:solidFill>
              </a:rPr>
              <a:t>tehooldajaid toetavate teenuste korraldamis – ja rahastamisviisid  toetavad omastehooldajate võrdset kohtlemist</a:t>
            </a:r>
            <a:r>
              <a:rPr lang="et-EE" sz="2000" b="1" smtClean="0">
                <a:solidFill>
                  <a:srgbClr val="FF0000"/>
                </a:solidFill>
              </a:rPr>
              <a:t> </a:t>
            </a:r>
            <a:r>
              <a:rPr lang="et-EE" sz="2000" b="1" smtClean="0"/>
              <a:t/>
            </a:r>
            <a:br>
              <a:rPr lang="et-EE" sz="2000" b="1" smtClean="0"/>
            </a:br>
            <a:endParaRPr lang="fi-FI" smtClean="0"/>
          </a:p>
        </p:txBody>
      </p:sp>
      <p:sp>
        <p:nvSpPr>
          <p:cNvPr id="51202" name="Sisällön paikkamerkki 2"/>
          <p:cNvSpPr>
            <a:spLocks noGrp="1"/>
          </p:cNvSpPr>
          <p:nvPr>
            <p:ph idx="1"/>
          </p:nvPr>
        </p:nvSpPr>
        <p:spPr/>
        <p:txBody>
          <a:bodyPr/>
          <a:lstStyle/>
          <a:p>
            <a:pPr eaLnBrk="1" hangingPunct="1">
              <a:buFont typeface="Arial" charset="0"/>
              <a:buNone/>
            </a:pPr>
            <a:endParaRPr lang="fi-FI" smtClean="0"/>
          </a:p>
          <a:p>
            <a:pPr eaLnBrk="1" hangingPunct="1"/>
            <a:r>
              <a:rPr lang="et-EE" smtClean="0"/>
              <a:t>Tugevdatud (võimeka) kohaliku omavalitsuse baasmudel </a:t>
            </a:r>
          </a:p>
          <a:p>
            <a:pPr eaLnBrk="1" hangingPunct="1"/>
            <a:r>
              <a:rPr lang="fi-FI" smtClean="0"/>
              <a:t>Kela</a:t>
            </a:r>
            <a:r>
              <a:rPr lang="et-EE" smtClean="0"/>
              <a:t> rahastamismudel</a:t>
            </a:r>
            <a:endParaRPr lang="fi-FI" smtClean="0"/>
          </a:p>
          <a:p>
            <a:pPr eaLnBrk="1" hangingPunct="1"/>
            <a:r>
              <a:rPr lang="et-EE" sz="2000" smtClean="0"/>
              <a:t>Ollakse valmis omastehooldajate arvu suurenemiseks lisades nii riigi- kui kohalike omavalitsustepoolset rahastust omastehoolduse toetamiseks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Otsikko 1"/>
          <p:cNvSpPr>
            <a:spLocks noGrp="1"/>
          </p:cNvSpPr>
          <p:nvPr>
            <p:ph type="title"/>
          </p:nvPr>
        </p:nvSpPr>
        <p:spPr/>
        <p:txBody>
          <a:bodyPr/>
          <a:lstStyle/>
          <a:p>
            <a:pPr eaLnBrk="1" hangingPunct="1"/>
            <a:r>
              <a:rPr lang="et-EE" sz="2000" b="1" smtClean="0">
                <a:solidFill>
                  <a:schemeClr val="tx1"/>
                </a:solidFill>
              </a:rPr>
              <a:t>Omastehoolduslepingute hooldustasud </a:t>
            </a:r>
            <a:r>
              <a:rPr lang="fi-FI" sz="2000" b="1" smtClean="0">
                <a:solidFill>
                  <a:schemeClr val="tx1"/>
                </a:solidFill>
              </a:rPr>
              <a:t>on määr</a:t>
            </a:r>
            <a:r>
              <a:rPr lang="et-EE" sz="2000" b="1" smtClean="0">
                <a:solidFill>
                  <a:schemeClr val="tx1"/>
                </a:solidFill>
              </a:rPr>
              <a:t>a</a:t>
            </a:r>
            <a:r>
              <a:rPr lang="fi-FI" sz="2000" b="1" smtClean="0">
                <a:solidFill>
                  <a:schemeClr val="tx1"/>
                </a:solidFill>
              </a:rPr>
              <a:t>t</a:t>
            </a:r>
            <a:r>
              <a:rPr lang="et-EE" sz="2000" b="1" smtClean="0">
                <a:solidFill>
                  <a:schemeClr val="tx1"/>
                </a:solidFill>
              </a:rPr>
              <a:t>letud seadusega</a:t>
            </a:r>
            <a:r>
              <a:rPr lang="fi-FI" smtClean="0">
                <a:solidFill>
                  <a:schemeClr val="tx1"/>
                </a:solidFill>
              </a:rPr>
              <a:t/>
            </a:r>
            <a:br>
              <a:rPr lang="fi-FI" smtClean="0">
                <a:solidFill>
                  <a:schemeClr val="tx1"/>
                </a:solidFill>
              </a:rPr>
            </a:br>
            <a:endParaRPr lang="fi-FI" smtClean="0">
              <a:solidFill>
                <a:schemeClr val="tx1"/>
              </a:solidFill>
            </a:endParaRPr>
          </a:p>
        </p:txBody>
      </p:sp>
      <p:sp>
        <p:nvSpPr>
          <p:cNvPr id="53250" name="Sisällön paikkamerkki 2"/>
          <p:cNvSpPr>
            <a:spLocks noGrp="1"/>
          </p:cNvSpPr>
          <p:nvPr>
            <p:ph idx="1"/>
          </p:nvPr>
        </p:nvSpPr>
        <p:spPr/>
        <p:txBody>
          <a:bodyPr/>
          <a:lstStyle/>
          <a:p>
            <a:pPr lvl="2" eaLnBrk="1" hangingPunct="1"/>
            <a:endParaRPr lang="et-EE" smtClean="0">
              <a:solidFill>
                <a:srgbClr val="FF0000"/>
              </a:solidFill>
            </a:endParaRPr>
          </a:p>
          <a:p>
            <a:pPr lvl="2" eaLnBrk="1" hangingPunct="1"/>
            <a:r>
              <a:rPr lang="et-EE" smtClean="0"/>
              <a:t>Tõstetakse hooldamise miinimumpalga taset . Võetakse kasutusele 2-3 astmeline  hooldajatasu, millelt arvestatakse ka maksud </a:t>
            </a:r>
          </a:p>
          <a:p>
            <a:pPr lvl="2" eaLnBrk="1" hangingPunct="1">
              <a:buFont typeface="Arial" charset="0"/>
              <a:buNone/>
            </a:pPr>
            <a:endParaRPr lang="et-EE" smtClean="0"/>
          </a:p>
          <a:p>
            <a:pPr lvl="2" eaLnBrk="1" hangingPunct="1"/>
            <a:r>
              <a:rPr lang="fi-FI" smtClean="0"/>
              <a:t>Teh</a:t>
            </a:r>
            <a:r>
              <a:rPr lang="et-EE" smtClean="0"/>
              <a:t>akse vajalikud seadusemuudatused omastehooldajate palkade ja sotsiaaltoetuste kooskõlastamiseks.</a:t>
            </a:r>
            <a:endParaRPr lang="fi-FI"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Kuva 10"/>
          <p:cNvPicPr>
            <a:picLocks noChangeAspect="1" noChangeArrowheads="1"/>
          </p:cNvPicPr>
          <p:nvPr/>
        </p:nvPicPr>
        <p:blipFill>
          <a:blip r:embed="rId3"/>
          <a:srcRect/>
          <a:stretch>
            <a:fillRect/>
          </a:stretch>
        </p:blipFill>
        <p:spPr bwMode="auto">
          <a:xfrm>
            <a:off x="468313" y="765175"/>
            <a:ext cx="7442200" cy="4824413"/>
          </a:xfrm>
          <a:prstGeom prst="rect">
            <a:avLst/>
          </a:prstGeom>
          <a:noFill/>
          <a:ln w="9525">
            <a:noFill/>
            <a:miter lim="800000"/>
            <a:headEnd/>
            <a:tailEnd/>
          </a:ln>
        </p:spPr>
      </p:pic>
      <p:sp>
        <p:nvSpPr>
          <p:cNvPr id="18434" name="Alatunnisteen paikkamerkki 2"/>
          <p:cNvSpPr>
            <a:spLocks noGrp="1"/>
          </p:cNvSpPr>
          <p:nvPr>
            <p:ph type="ftr"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fi-FI" smtClean="0"/>
              <a:t>Omaishoidon kehittäminen Suomessa väliraportti M S-V</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Otsikko 1"/>
          <p:cNvSpPr>
            <a:spLocks noGrp="1"/>
          </p:cNvSpPr>
          <p:nvPr>
            <p:ph type="title"/>
          </p:nvPr>
        </p:nvSpPr>
        <p:spPr/>
        <p:txBody>
          <a:bodyPr/>
          <a:lstStyle/>
          <a:p>
            <a:pPr eaLnBrk="1" hangingPunct="1"/>
            <a:r>
              <a:rPr lang="et-EE" sz="2000" b="1" smtClean="0"/>
              <a:t>Lepingulise hooldaja hooldatava omaoslusega saadavate teenuste maksumusse tehakse tasaarveldus </a:t>
            </a:r>
            <a:r>
              <a:rPr lang="fi-FI" smtClean="0"/>
              <a:t/>
            </a:r>
            <a:br>
              <a:rPr lang="fi-FI" smtClean="0"/>
            </a:br>
            <a:endParaRPr lang="fi-FI" smtClean="0"/>
          </a:p>
        </p:txBody>
      </p:sp>
      <p:sp>
        <p:nvSpPr>
          <p:cNvPr id="55298" name="Sisällön paikkamerkki 2"/>
          <p:cNvSpPr>
            <a:spLocks noGrp="1"/>
          </p:cNvSpPr>
          <p:nvPr>
            <p:ph idx="1"/>
          </p:nvPr>
        </p:nvSpPr>
        <p:spPr/>
        <p:txBody>
          <a:bodyPr/>
          <a:lstStyle/>
          <a:p>
            <a:pPr lvl="2" eaLnBrk="1" hangingPunct="1"/>
            <a:endParaRPr lang="et-EE" smtClean="0"/>
          </a:p>
          <a:p>
            <a:pPr lvl="2" eaLnBrk="1" hangingPunct="1"/>
            <a:r>
              <a:rPr lang="et-EE" smtClean="0"/>
              <a:t>Vaadatakse üle klientide (hooldatavate) omaosalus </a:t>
            </a:r>
          </a:p>
          <a:p>
            <a:pPr lvl="2" eaLnBrk="1" hangingPunct="1"/>
            <a:r>
              <a:rPr lang="et-EE" smtClean="0"/>
              <a:t>Vaadatakse üle lepinguliste omastehooldajate hooldatavatele koostatud teenuste plaanid ja teenustega seotud osalustasud</a:t>
            </a:r>
          </a:p>
          <a:p>
            <a:pPr lvl="2" eaLnBrk="1" hangingPunct="1"/>
            <a:r>
              <a:rPr lang="fi-FI" smtClean="0"/>
              <a:t>O</a:t>
            </a:r>
            <a:r>
              <a:rPr lang="et-EE" smtClean="0"/>
              <a:t>mastehooldajate iga- aastased tervisekontrollid on tasuta</a:t>
            </a:r>
            <a:endParaRPr lang="fi-FI"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Otsikko 1"/>
          <p:cNvSpPr>
            <a:spLocks noGrp="1"/>
          </p:cNvSpPr>
          <p:nvPr>
            <p:ph type="title"/>
          </p:nvPr>
        </p:nvSpPr>
        <p:spPr/>
        <p:txBody>
          <a:bodyPr/>
          <a:lstStyle/>
          <a:p>
            <a:pPr eaLnBrk="1" hangingPunct="1"/>
            <a:r>
              <a:rPr lang="fi-FI" sz="2000" b="1" smtClean="0"/>
              <a:t>O</a:t>
            </a:r>
            <a:r>
              <a:rPr lang="et-EE" sz="2000" b="1" smtClean="0"/>
              <a:t>mastehoolduse valdkonnas tegutsejate koostööd on tugevdatud </a:t>
            </a:r>
            <a:br>
              <a:rPr lang="et-EE" sz="2000" b="1" smtClean="0"/>
            </a:br>
            <a:r>
              <a:rPr lang="et-EE" sz="2000" b="1" smtClean="0"/>
              <a:t>läbi erinevate meetmete </a:t>
            </a:r>
            <a:r>
              <a:rPr lang="fi-FI" smtClean="0"/>
              <a:t/>
            </a:r>
            <a:br>
              <a:rPr lang="fi-FI" smtClean="0"/>
            </a:br>
            <a:endParaRPr lang="fi-FI" smtClean="0"/>
          </a:p>
        </p:txBody>
      </p:sp>
      <p:sp>
        <p:nvSpPr>
          <p:cNvPr id="57346" name="Sisällön paikkamerkki 2"/>
          <p:cNvSpPr>
            <a:spLocks noGrp="1"/>
          </p:cNvSpPr>
          <p:nvPr>
            <p:ph idx="1"/>
          </p:nvPr>
        </p:nvSpPr>
        <p:spPr/>
        <p:txBody>
          <a:bodyPr/>
          <a:lstStyle/>
          <a:p>
            <a:pPr eaLnBrk="1" hangingPunct="1"/>
            <a:r>
              <a:rPr lang="fi-FI" sz="1800" smtClean="0"/>
              <a:t>Oma</a:t>
            </a:r>
            <a:r>
              <a:rPr lang="et-EE" sz="1800" smtClean="0"/>
              <a:t>stehooldajatega koostööd tegevad ametnikud ja asjatundjad mõistavad omastehooldust mitmekülgselt ja tervikuna</a:t>
            </a:r>
            <a:endParaRPr lang="fi-FI" sz="1800" smtClean="0"/>
          </a:p>
          <a:p>
            <a:pPr eaLnBrk="1" hangingPunct="1"/>
            <a:r>
              <a:rPr lang="et-EE" sz="1800" smtClean="0"/>
              <a:t>Keskkond toetab </a:t>
            </a:r>
            <a:r>
              <a:rPr lang="fi-FI" sz="1800" smtClean="0"/>
              <a:t>ko</a:t>
            </a:r>
            <a:r>
              <a:rPr lang="et-EE" sz="1800" smtClean="0"/>
              <a:t>dus elamist/hooldamist ja omastehooldust</a:t>
            </a:r>
            <a:endParaRPr lang="fi-FI" sz="1800" smtClean="0"/>
          </a:p>
          <a:p>
            <a:pPr eaLnBrk="1" hangingPunct="1"/>
            <a:r>
              <a:rPr lang="fi-FI" sz="1800" smtClean="0"/>
              <a:t>Ho</a:t>
            </a:r>
            <a:r>
              <a:rPr lang="et-EE" sz="1800" smtClean="0"/>
              <a:t>oldatavate turvalisus on tagatud</a:t>
            </a:r>
            <a:endParaRPr lang="fi-FI" sz="1800" smtClean="0"/>
          </a:p>
          <a:p>
            <a:pPr eaLnBrk="1" hangingPunct="1"/>
            <a:r>
              <a:rPr lang="et-EE" sz="1800" smtClean="0"/>
              <a:t>Vabaühendused, kogudused ja erasektor arendavad ja täiendavad kohalike omavalitsuste poolt pakutavaid hooldusteenuseid </a:t>
            </a:r>
          </a:p>
          <a:p>
            <a:pPr eaLnBrk="1" hangingPunct="1"/>
            <a:r>
              <a:rPr lang="et-EE" sz="1800" smtClean="0"/>
              <a:t>Arendatakse omastehooldust toetavat elukeskkonda, kaasatakse erinevaid kohalike omavalitsuste tegevusvaldkondi</a:t>
            </a:r>
          </a:p>
          <a:p>
            <a:pPr eaLnBrk="1" hangingPunct="1"/>
            <a:r>
              <a:rPr lang="et-EE" sz="1800" smtClean="0"/>
              <a:t>Parandatakse informatsiooni kättesaadavust erinevate valdkondade vahel, selgitatakse välja teabelevi kitsaskohad ja kõrvaldatakse puudused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Otsikko 1"/>
          <p:cNvSpPr>
            <a:spLocks noGrp="1"/>
          </p:cNvSpPr>
          <p:nvPr>
            <p:ph type="title"/>
          </p:nvPr>
        </p:nvSpPr>
        <p:spPr/>
        <p:txBody>
          <a:bodyPr/>
          <a:lstStyle/>
          <a:p>
            <a:pPr eaLnBrk="1" hangingPunct="1"/>
            <a:r>
              <a:rPr lang="et-EE" sz="2000" b="1" smtClean="0"/>
              <a:t>Vabaühenduste ja koguduste rolli omastehooldajate toetamisel on tugevdatud ja täiustatud</a:t>
            </a:r>
            <a:r>
              <a:rPr lang="fi-FI" smtClean="0"/>
              <a:t/>
            </a:r>
            <a:br>
              <a:rPr lang="fi-FI" smtClean="0"/>
            </a:br>
            <a:endParaRPr lang="fi-FI" smtClean="0"/>
          </a:p>
        </p:txBody>
      </p:sp>
      <p:sp>
        <p:nvSpPr>
          <p:cNvPr id="59394" name="Sisällön paikkamerkki 2"/>
          <p:cNvSpPr>
            <a:spLocks noGrp="1"/>
          </p:cNvSpPr>
          <p:nvPr>
            <p:ph idx="1"/>
          </p:nvPr>
        </p:nvSpPr>
        <p:spPr/>
        <p:txBody>
          <a:bodyPr/>
          <a:lstStyle/>
          <a:p>
            <a:pPr eaLnBrk="1" hangingPunct="1"/>
            <a:r>
              <a:rPr lang="et-EE" smtClean="0"/>
              <a:t>Kindlustada </a:t>
            </a:r>
            <a:r>
              <a:rPr lang="fi-FI" smtClean="0"/>
              <a:t>kolman</a:t>
            </a:r>
            <a:r>
              <a:rPr lang="et-EE" smtClean="0"/>
              <a:t>da</a:t>
            </a:r>
            <a:r>
              <a:rPr lang="fi-FI" smtClean="0"/>
              <a:t> sektori t</a:t>
            </a:r>
            <a:r>
              <a:rPr lang="et-EE" smtClean="0"/>
              <a:t>egevustingimused</a:t>
            </a:r>
            <a:r>
              <a:rPr lang="fi-FI" smtClean="0"/>
              <a:t> omas</a:t>
            </a:r>
            <a:r>
              <a:rPr lang="et-EE" smtClean="0"/>
              <a:t>tehooldajate toetamiseks, vaadata </a:t>
            </a:r>
            <a:r>
              <a:rPr lang="fi-FI" smtClean="0"/>
              <a:t>kolman</a:t>
            </a:r>
            <a:r>
              <a:rPr lang="et-EE" smtClean="0"/>
              <a:t>da</a:t>
            </a:r>
            <a:r>
              <a:rPr lang="fi-FI" smtClean="0"/>
              <a:t> sektori rah</a:t>
            </a:r>
            <a:r>
              <a:rPr lang="et-EE" smtClean="0"/>
              <a:t>astamisvõimalused uuesti üle</a:t>
            </a:r>
            <a:endParaRPr lang="fi-FI" smtClean="0"/>
          </a:p>
          <a:p>
            <a:pPr eaLnBrk="1" hangingPunct="1"/>
            <a:r>
              <a:rPr lang="et-EE" smtClean="0"/>
              <a:t>Kindlustada </a:t>
            </a:r>
            <a:r>
              <a:rPr lang="fi-FI" smtClean="0"/>
              <a:t>RAY</a:t>
            </a:r>
            <a:r>
              <a:rPr lang="et-EE" smtClean="0"/>
              <a:t>- poolne (meil HMN) </a:t>
            </a:r>
            <a:r>
              <a:rPr lang="fi-FI" smtClean="0"/>
              <a:t> </a:t>
            </a:r>
            <a:r>
              <a:rPr lang="et-EE" smtClean="0"/>
              <a:t>omastehooldajate organisatsioonide </a:t>
            </a:r>
            <a:r>
              <a:rPr lang="fi-FI" smtClean="0"/>
              <a:t>t</a:t>
            </a:r>
            <a:r>
              <a:rPr lang="et-EE" smtClean="0"/>
              <a:t>oetamine</a:t>
            </a:r>
            <a:r>
              <a:rPr lang="fi-FI" smtClean="0"/>
              <a:t> (</a:t>
            </a:r>
            <a:r>
              <a:rPr lang="et-EE" smtClean="0"/>
              <a:t>näit</a:t>
            </a:r>
            <a:r>
              <a:rPr lang="fi-FI" smtClean="0"/>
              <a:t> omas</a:t>
            </a:r>
            <a:r>
              <a:rPr lang="et-EE" smtClean="0"/>
              <a:t>tehooldajate koolitused ja kogemus- ja tugirühmad)</a:t>
            </a:r>
            <a:r>
              <a:rPr lang="fi-FI" smtClean="0"/>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Otsikko 1"/>
          <p:cNvSpPr>
            <a:spLocks noGrp="1"/>
          </p:cNvSpPr>
          <p:nvPr>
            <p:ph type="title"/>
          </p:nvPr>
        </p:nvSpPr>
        <p:spPr/>
        <p:txBody>
          <a:bodyPr/>
          <a:lstStyle/>
          <a:p>
            <a:pPr eaLnBrk="1" hangingPunct="1"/>
            <a:r>
              <a:rPr lang="et-EE" smtClean="0"/>
              <a:t>Täiesti </a:t>
            </a:r>
            <a:r>
              <a:rPr lang="fi-FI" smtClean="0"/>
              <a:t>uu</a:t>
            </a:r>
            <a:r>
              <a:rPr lang="et-EE" smtClean="0"/>
              <a:t>s</a:t>
            </a:r>
            <a:endParaRPr lang="fi-FI" smtClean="0"/>
          </a:p>
        </p:txBody>
      </p:sp>
      <p:sp>
        <p:nvSpPr>
          <p:cNvPr id="20482" name="Sisällön paikkamerkki 2"/>
          <p:cNvSpPr>
            <a:spLocks noGrp="1"/>
          </p:cNvSpPr>
          <p:nvPr>
            <p:ph idx="1"/>
          </p:nvPr>
        </p:nvSpPr>
        <p:spPr/>
        <p:txBody>
          <a:bodyPr/>
          <a:lstStyle/>
          <a:p>
            <a:pPr eaLnBrk="1" hangingPunct="1"/>
            <a:endParaRPr lang="et-EE" smtClean="0"/>
          </a:p>
          <a:p>
            <a:pPr eaLnBrk="1" hangingPunct="1"/>
            <a:r>
              <a:rPr lang="fi-FI" smtClean="0"/>
              <a:t>Uus</a:t>
            </a:r>
            <a:r>
              <a:rPr lang="et-EE" smtClean="0"/>
              <a:t> omastehooldajate seadus</a:t>
            </a:r>
            <a:endParaRPr lang="fi-FI" smtClean="0"/>
          </a:p>
          <a:p>
            <a:pPr eaLnBrk="1" hangingPunct="1"/>
            <a:r>
              <a:rPr lang="et-EE" smtClean="0"/>
              <a:t>Hooldusvajaduse hindamine hooldusviisi valimisel</a:t>
            </a:r>
            <a:endParaRPr lang="fi-FI" smtClean="0"/>
          </a:p>
          <a:p>
            <a:pPr eaLnBrk="1" hangingPunct="1"/>
            <a:r>
              <a:rPr lang="et-EE" smtClean="0"/>
              <a:t>Teenuste vajaduse hindamisel selgitatakse alati välja omastehoolduse võimalus</a:t>
            </a:r>
            <a:endParaRPr lang="fi-FI"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Otsikko 2"/>
          <p:cNvSpPr>
            <a:spLocks noGrp="1"/>
          </p:cNvSpPr>
          <p:nvPr>
            <p:ph type="title"/>
          </p:nvPr>
        </p:nvSpPr>
        <p:spPr/>
        <p:txBody>
          <a:bodyPr/>
          <a:lstStyle/>
          <a:p>
            <a:pPr eaLnBrk="1" hangingPunct="1"/>
            <a:r>
              <a:rPr lang="et-EE" smtClean="0"/>
              <a:t/>
            </a:r>
            <a:br>
              <a:rPr lang="et-EE" smtClean="0"/>
            </a:br>
            <a:r>
              <a:rPr lang="et-EE" smtClean="0"/>
              <a:t>Väärtused</a:t>
            </a:r>
            <a:r>
              <a:rPr lang="fi-FI" smtClean="0"/>
              <a:t/>
            </a:r>
            <a:br>
              <a:rPr lang="fi-FI" smtClean="0"/>
            </a:br>
            <a:endParaRPr lang="fi-FI" smtClean="0"/>
          </a:p>
        </p:txBody>
      </p:sp>
      <p:sp>
        <p:nvSpPr>
          <p:cNvPr id="22530" name="Sisällön paikkamerkki 4"/>
          <p:cNvSpPr>
            <a:spLocks noGrp="1"/>
          </p:cNvSpPr>
          <p:nvPr>
            <p:ph idx="1"/>
          </p:nvPr>
        </p:nvSpPr>
        <p:spPr/>
        <p:txBody>
          <a:bodyPr/>
          <a:lstStyle/>
          <a:p>
            <a:pPr eaLnBrk="1" hangingPunct="1">
              <a:buFont typeface="Arial" charset="0"/>
              <a:buNone/>
            </a:pPr>
            <a:r>
              <a:rPr lang="fi-FI" sz="1800" b="1" smtClean="0"/>
              <a:t>Omas</a:t>
            </a:r>
            <a:r>
              <a:rPr lang="et-EE" sz="1800" b="1" smtClean="0"/>
              <a:t>tehoolduse </a:t>
            </a:r>
            <a:r>
              <a:rPr lang="fi-FI" sz="1800" b="1" smtClean="0"/>
              <a:t>strate</a:t>
            </a:r>
            <a:r>
              <a:rPr lang="et-EE" sz="1800" b="1" smtClean="0"/>
              <a:t>e</a:t>
            </a:r>
            <a:r>
              <a:rPr lang="fi-FI" sz="1800" b="1" smtClean="0"/>
              <a:t>gia </a:t>
            </a:r>
            <a:r>
              <a:rPr lang="et-EE" sz="1800" b="1" smtClean="0"/>
              <a:t>väärtuste aluseks </a:t>
            </a:r>
            <a:r>
              <a:rPr lang="fi-FI" sz="1800" b="1" smtClean="0"/>
              <a:t>o</a:t>
            </a:r>
            <a:r>
              <a:rPr lang="et-EE" sz="1800" b="1" smtClean="0"/>
              <a:t>n</a:t>
            </a:r>
            <a:r>
              <a:rPr lang="fi-FI" sz="1800" b="1" smtClean="0"/>
              <a:t> i</a:t>
            </a:r>
            <a:r>
              <a:rPr lang="et-EE" sz="1800" b="1" smtClean="0"/>
              <a:t>nimväärikuse austamine, enesemääramisõigus, õiglus, identiteet, usaldus ja turvalisus.</a:t>
            </a:r>
            <a:r>
              <a:rPr lang="fi-FI" sz="1800" b="1" smtClean="0"/>
              <a:t> </a:t>
            </a:r>
          </a:p>
          <a:p>
            <a:pPr eaLnBrk="1" hangingPunct="1">
              <a:buFont typeface="Arial" charset="0"/>
              <a:buNone/>
            </a:pPr>
            <a:r>
              <a:rPr lang="et-EE" sz="1800" b="1" smtClean="0"/>
              <a:t>Inimväärikuse austamine </a:t>
            </a:r>
            <a:endParaRPr lang="fi-FI" sz="1800" smtClean="0"/>
          </a:p>
          <a:p>
            <a:pPr eaLnBrk="1" hangingPunct="1"/>
            <a:r>
              <a:rPr lang="fi-FI" sz="1800" smtClean="0"/>
              <a:t>Ho</a:t>
            </a:r>
            <a:r>
              <a:rPr lang="et-EE" sz="1800" smtClean="0"/>
              <a:t>oldatavat </a:t>
            </a:r>
            <a:r>
              <a:rPr lang="fi-FI" sz="1800" smtClean="0"/>
              <a:t>ja omas</a:t>
            </a:r>
            <a:r>
              <a:rPr lang="et-EE" sz="1800" smtClean="0"/>
              <a:t>te</a:t>
            </a:r>
            <a:r>
              <a:rPr lang="fi-FI" sz="1800" smtClean="0"/>
              <a:t>ho</a:t>
            </a:r>
            <a:r>
              <a:rPr lang="et-EE" sz="1800" smtClean="0"/>
              <a:t>olda</a:t>
            </a:r>
            <a:r>
              <a:rPr lang="fi-FI" sz="1800" smtClean="0"/>
              <a:t>ja</a:t>
            </a:r>
            <a:r>
              <a:rPr lang="et-EE" sz="1800" smtClean="0"/>
              <a:t>t</a:t>
            </a:r>
            <a:r>
              <a:rPr lang="fi-FI" sz="1800" smtClean="0"/>
              <a:t> </a:t>
            </a:r>
            <a:r>
              <a:rPr lang="et-EE" sz="1800" smtClean="0"/>
              <a:t>hinnatakse ja </a:t>
            </a:r>
            <a:r>
              <a:rPr lang="fi-FI" sz="1800" smtClean="0"/>
              <a:t>koh</a:t>
            </a:r>
            <a:r>
              <a:rPr lang="et-EE" sz="1800" smtClean="0"/>
              <a:t>el</a:t>
            </a:r>
            <a:r>
              <a:rPr lang="fi-FI" sz="1800" smtClean="0"/>
              <a:t>da</a:t>
            </a:r>
            <a:r>
              <a:rPr lang="et-EE" sz="1800" smtClean="0"/>
              <a:t>kse hästi</a:t>
            </a:r>
            <a:endParaRPr lang="fi-FI" sz="1800" smtClean="0"/>
          </a:p>
          <a:p>
            <a:pPr eaLnBrk="1" hangingPunct="1"/>
            <a:r>
              <a:rPr lang="et-EE" sz="1800" smtClean="0"/>
              <a:t>Inimese erinevusi j</a:t>
            </a:r>
            <a:r>
              <a:rPr lang="et-EE" sz="1800" smtClean="0">
                <a:latin typeface="Arial" charset="0"/>
              </a:rPr>
              <a:t>a isiklikke </a:t>
            </a:r>
            <a:r>
              <a:rPr lang="et-EE" sz="1800" smtClean="0"/>
              <a:t>vajadusi peetakse oluliseks ja arvestatakse nendega</a:t>
            </a:r>
            <a:endParaRPr lang="fi-FI" sz="1800" smtClean="0"/>
          </a:p>
          <a:p>
            <a:pPr eaLnBrk="1" hangingPunct="1">
              <a:buFont typeface="Arial" charset="0"/>
              <a:buNone/>
            </a:pPr>
            <a:r>
              <a:rPr lang="et-EE" sz="1800" b="1" smtClean="0"/>
              <a:t>Enesemääramisõigus</a:t>
            </a:r>
            <a:endParaRPr lang="fi-FI" sz="1800" smtClean="0"/>
          </a:p>
          <a:p>
            <a:pPr eaLnBrk="1" hangingPunct="1"/>
            <a:r>
              <a:rPr lang="fi-FI" sz="1800" smtClean="0"/>
              <a:t>oma</a:t>
            </a:r>
            <a:r>
              <a:rPr lang="et-EE" sz="1800" smtClean="0"/>
              <a:t>k</a:t>
            </a:r>
            <a:r>
              <a:rPr lang="fi-FI" sz="1800" smtClean="0"/>
              <a:t>sel ja ho</a:t>
            </a:r>
            <a:r>
              <a:rPr lang="et-EE" sz="1800" smtClean="0"/>
              <a:t>oldust vajaval isikul on vabadus valida </a:t>
            </a:r>
            <a:endParaRPr lang="fi-FI" sz="1800" smtClean="0"/>
          </a:p>
          <a:p>
            <a:pPr eaLnBrk="1" hangingPunct="1">
              <a:buFont typeface="Arial" charset="0"/>
              <a:buNone/>
            </a:pPr>
            <a:r>
              <a:rPr lang="fi-FI" sz="1800" smtClean="0"/>
              <a:t>       omas</a:t>
            </a:r>
            <a:r>
              <a:rPr lang="et-EE" sz="1800" smtClean="0"/>
              <a:t>te</a:t>
            </a:r>
            <a:r>
              <a:rPr lang="fi-FI" sz="1800" smtClean="0"/>
              <a:t>ho</a:t>
            </a:r>
            <a:r>
              <a:rPr lang="et-EE" sz="1800" smtClean="0"/>
              <a:t>olduse või muu hoolduse vahel</a:t>
            </a:r>
            <a:endParaRPr lang="fi-FI" sz="1800" smtClean="0"/>
          </a:p>
          <a:p>
            <a:pPr eaLnBrk="1" hangingPunct="1"/>
            <a:r>
              <a:rPr lang="fi-FI" sz="1800" smtClean="0"/>
              <a:t>omas</a:t>
            </a:r>
            <a:r>
              <a:rPr lang="et-EE" sz="1800" smtClean="0"/>
              <a:t>te</a:t>
            </a:r>
            <a:r>
              <a:rPr lang="fi-FI" sz="1800" smtClean="0"/>
              <a:t>ho</a:t>
            </a:r>
            <a:r>
              <a:rPr lang="et-EE" sz="1800" smtClean="0"/>
              <a:t>oldajal</a:t>
            </a:r>
            <a:r>
              <a:rPr lang="fi-FI" sz="1800" smtClean="0"/>
              <a:t> ja  ho</a:t>
            </a:r>
            <a:r>
              <a:rPr lang="et-EE" sz="1800" smtClean="0"/>
              <a:t>oldataval</a:t>
            </a:r>
            <a:r>
              <a:rPr lang="fi-FI" sz="1800" smtClean="0"/>
              <a:t> on vali</a:t>
            </a:r>
            <a:r>
              <a:rPr lang="et-EE" sz="1800" smtClean="0"/>
              <a:t>kuvabadus valida erinevate teenuste hulgast</a:t>
            </a:r>
            <a:endParaRPr lang="fi-FI" sz="1800" smtClean="0"/>
          </a:p>
          <a:p>
            <a:pPr eaLnBrk="1" hangingPunct="1"/>
            <a:r>
              <a:rPr lang="fi-FI" sz="1800" smtClean="0"/>
              <a:t>omas</a:t>
            </a:r>
            <a:r>
              <a:rPr lang="et-EE" sz="1800" smtClean="0"/>
              <a:t>te</a:t>
            </a:r>
            <a:r>
              <a:rPr lang="fi-FI" sz="1800" smtClean="0"/>
              <a:t>ho</a:t>
            </a:r>
            <a:r>
              <a:rPr lang="et-EE" sz="1800" smtClean="0"/>
              <a:t>olda</a:t>
            </a:r>
            <a:r>
              <a:rPr lang="fi-FI" sz="1800" smtClean="0"/>
              <a:t>ja ja ho</a:t>
            </a:r>
            <a:r>
              <a:rPr lang="et-EE" sz="1800" smtClean="0"/>
              <a:t>oldatava tegevust toetatakse ja tugevdatakse</a:t>
            </a:r>
            <a:endParaRPr lang="fi-FI" sz="1600" smtClean="0"/>
          </a:p>
          <a:p>
            <a:pPr eaLnBrk="1" hangingPunct="1">
              <a:buFont typeface="Arial" charset="0"/>
              <a:buNone/>
            </a:pPr>
            <a:endParaRPr lang="fi-FI" sz="160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Otsikko 1"/>
          <p:cNvSpPr>
            <a:spLocks noGrp="1"/>
          </p:cNvSpPr>
          <p:nvPr>
            <p:ph type="title"/>
          </p:nvPr>
        </p:nvSpPr>
        <p:spPr/>
        <p:txBody>
          <a:bodyPr/>
          <a:lstStyle/>
          <a:p>
            <a:pPr eaLnBrk="1" hangingPunct="1"/>
            <a:r>
              <a:rPr lang="et-EE" smtClean="0"/>
              <a:t>Väärtused</a:t>
            </a:r>
            <a:endParaRPr lang="fi-FI" smtClean="0"/>
          </a:p>
        </p:txBody>
      </p:sp>
      <p:sp>
        <p:nvSpPr>
          <p:cNvPr id="24578" name="Sisällön paikkamerkki 2"/>
          <p:cNvSpPr>
            <a:spLocks noGrp="1"/>
          </p:cNvSpPr>
          <p:nvPr>
            <p:ph idx="1"/>
          </p:nvPr>
        </p:nvSpPr>
        <p:spPr/>
        <p:txBody>
          <a:bodyPr/>
          <a:lstStyle/>
          <a:p>
            <a:pPr eaLnBrk="1" hangingPunct="1">
              <a:buFont typeface="Arial" charset="0"/>
              <a:buNone/>
            </a:pPr>
            <a:r>
              <a:rPr lang="et-EE" sz="1800" b="1" smtClean="0"/>
              <a:t>Võrdsus</a:t>
            </a:r>
            <a:endParaRPr lang="fi-FI" sz="1800" b="1" smtClean="0"/>
          </a:p>
          <a:p>
            <a:pPr eaLnBrk="1" hangingPunct="1"/>
            <a:r>
              <a:rPr lang="fi-FI" sz="1800" smtClean="0"/>
              <a:t>Omas</a:t>
            </a:r>
            <a:r>
              <a:rPr lang="et-EE" sz="1800" smtClean="0"/>
              <a:t>te</a:t>
            </a:r>
            <a:r>
              <a:rPr lang="fi-FI" sz="1800" smtClean="0"/>
              <a:t>ho</a:t>
            </a:r>
            <a:r>
              <a:rPr lang="et-EE" sz="1800" smtClean="0"/>
              <a:t>oldajat </a:t>
            </a:r>
            <a:r>
              <a:rPr lang="fi-FI" sz="1800" smtClean="0"/>
              <a:t>ja ho</a:t>
            </a:r>
            <a:r>
              <a:rPr lang="et-EE" sz="1800" smtClean="0"/>
              <a:t>oldatavat </a:t>
            </a:r>
            <a:r>
              <a:rPr lang="fi-FI" sz="1800" smtClean="0"/>
              <a:t>koh</a:t>
            </a:r>
            <a:r>
              <a:rPr lang="et-EE" sz="1800" smtClean="0"/>
              <a:t>eldakse võrdselt elukohast sõltumata</a:t>
            </a:r>
            <a:endParaRPr lang="fi-FI" sz="1800" smtClean="0"/>
          </a:p>
          <a:p>
            <a:pPr eaLnBrk="1" hangingPunct="1"/>
            <a:r>
              <a:rPr lang="et-EE" sz="1800" smtClean="0"/>
              <a:t>Olenemata haigusest, puudest või vanusest tuleb kõiki inimesi käsitleda võrdsetel alustel</a:t>
            </a:r>
            <a:endParaRPr lang="fi-FI" sz="1800" smtClean="0"/>
          </a:p>
          <a:p>
            <a:pPr eaLnBrk="1" hangingPunct="1"/>
            <a:r>
              <a:rPr lang="et-EE" sz="1800" smtClean="0"/>
              <a:t>Funktsionaalse suutlikkuse, ravi, hoolduse ja teenuste vajaduse põhjalik hindamine tagab võrdõiguslikkuse hooldustöös</a:t>
            </a:r>
            <a:r>
              <a:rPr lang="fi-FI" sz="1800" smtClean="0"/>
              <a:t> </a:t>
            </a:r>
          </a:p>
          <a:p>
            <a:pPr eaLnBrk="1" hangingPunct="1">
              <a:buFont typeface="Arial" charset="0"/>
              <a:buNone/>
            </a:pPr>
            <a:r>
              <a:rPr lang="fi-FI" sz="1800" smtClean="0"/>
              <a:t> </a:t>
            </a:r>
          </a:p>
          <a:p>
            <a:pPr eaLnBrk="1" hangingPunct="1">
              <a:buFont typeface="Arial" charset="0"/>
              <a:buNone/>
            </a:pPr>
            <a:r>
              <a:rPr lang="fi-FI" sz="1800" b="1" smtClean="0"/>
              <a:t>Turvalisus</a:t>
            </a:r>
          </a:p>
          <a:p>
            <a:pPr eaLnBrk="1" hangingPunct="1"/>
            <a:r>
              <a:rPr lang="fi-FI" sz="1800" smtClean="0"/>
              <a:t>Omas</a:t>
            </a:r>
            <a:r>
              <a:rPr lang="et-EE" sz="1800" smtClean="0"/>
              <a:t>te</a:t>
            </a:r>
            <a:r>
              <a:rPr lang="fi-FI" sz="1800" smtClean="0"/>
              <a:t>ho</a:t>
            </a:r>
            <a:r>
              <a:rPr lang="et-EE" sz="1800" smtClean="0"/>
              <a:t>oldust</a:t>
            </a:r>
            <a:r>
              <a:rPr lang="fi-FI" sz="1800" smtClean="0"/>
              <a:t> t</a:t>
            </a:r>
            <a:r>
              <a:rPr lang="et-EE" sz="1800" smtClean="0"/>
              <a:t>o</a:t>
            </a:r>
            <a:r>
              <a:rPr lang="fi-FI" sz="1800" smtClean="0"/>
              <a:t>eta</a:t>
            </a:r>
            <a:r>
              <a:rPr lang="et-EE" sz="1800" smtClean="0"/>
              <a:t>takse planeeritult ja </a:t>
            </a:r>
            <a:r>
              <a:rPr lang="fi-FI" sz="1800" smtClean="0"/>
              <a:t>ho</a:t>
            </a:r>
            <a:r>
              <a:rPr lang="et-EE" sz="1800" smtClean="0"/>
              <a:t>oldustöös ette tulevateks muutusteks ollakse valmis</a:t>
            </a:r>
            <a:endParaRPr lang="fi-FI" sz="1800" smtClean="0"/>
          </a:p>
          <a:p>
            <a:pPr eaLnBrk="1" hangingPunct="1"/>
            <a:r>
              <a:rPr lang="fi-FI" sz="1800" smtClean="0"/>
              <a:t> So</a:t>
            </a:r>
            <a:r>
              <a:rPr lang="et-EE" sz="1800" smtClean="0"/>
              <a:t>t</a:t>
            </a:r>
            <a:r>
              <a:rPr lang="fi-FI" sz="1800" smtClean="0"/>
              <a:t>siaalt</a:t>
            </a:r>
            <a:r>
              <a:rPr lang="et-EE" sz="1800" smtClean="0"/>
              <a:t>o</a:t>
            </a:r>
            <a:r>
              <a:rPr lang="fi-FI" sz="1800" smtClean="0"/>
              <a:t>e</a:t>
            </a:r>
            <a:r>
              <a:rPr lang="et-EE" sz="1800" smtClean="0"/>
              <a:t>tuste</a:t>
            </a:r>
            <a:r>
              <a:rPr lang="fi-FI" sz="1800" smtClean="0"/>
              <a:t> ja </a:t>
            </a:r>
            <a:r>
              <a:rPr lang="et-EE" sz="1800" smtClean="0"/>
              <a:t>teenuste</a:t>
            </a:r>
            <a:r>
              <a:rPr lang="fi-FI" sz="1800" smtClean="0"/>
              <a:t> </a:t>
            </a:r>
            <a:r>
              <a:rPr lang="et-EE" sz="1800" smtClean="0"/>
              <a:t>kätte</a:t>
            </a:r>
            <a:r>
              <a:rPr lang="fi-FI" sz="1800" smtClean="0"/>
              <a:t>saa</a:t>
            </a:r>
            <a:r>
              <a:rPr lang="et-EE" sz="1800" smtClean="0"/>
              <a:t>d</a:t>
            </a:r>
            <a:r>
              <a:rPr lang="fi-FI" sz="1800" smtClean="0"/>
              <a:t>avus</a:t>
            </a:r>
            <a:r>
              <a:rPr lang="et-EE" sz="1800" smtClean="0"/>
              <a:t> on tagatud</a:t>
            </a:r>
            <a:endParaRPr lang="fi-FI" sz="1800" smtClean="0"/>
          </a:p>
          <a:p>
            <a:pPr eaLnBrk="1" hangingPunct="1"/>
            <a:r>
              <a:rPr lang="fi-FI" sz="1800" smtClean="0"/>
              <a:t>Kod</a:t>
            </a:r>
            <a:r>
              <a:rPr lang="et-EE" sz="1800" smtClean="0"/>
              <a:t>u</a:t>
            </a:r>
            <a:r>
              <a:rPr lang="fi-FI" sz="1800" smtClean="0"/>
              <a:t> ja muu </a:t>
            </a:r>
            <a:r>
              <a:rPr lang="et-EE" sz="1800" smtClean="0"/>
              <a:t>keskkonna</a:t>
            </a:r>
            <a:r>
              <a:rPr lang="fi-FI" sz="1800" smtClean="0"/>
              <a:t> turvalisu</a:t>
            </a:r>
            <a:r>
              <a:rPr lang="et-EE" sz="1800" smtClean="0"/>
              <a:t>se eest on </a:t>
            </a:r>
            <a:r>
              <a:rPr lang="fi-FI" sz="1800" smtClean="0"/>
              <a:t>h</a:t>
            </a:r>
            <a:r>
              <a:rPr lang="et-EE" sz="1800" smtClean="0"/>
              <a:t>o</a:t>
            </a:r>
            <a:r>
              <a:rPr lang="fi-FI" sz="1800" smtClean="0"/>
              <a:t>ol</a:t>
            </a:r>
            <a:r>
              <a:rPr lang="et-EE" sz="1800" smtClean="0"/>
              <a:t>itsetud</a:t>
            </a:r>
            <a:endParaRPr lang="fi-FI" sz="1800" smtClean="0"/>
          </a:p>
          <a:p>
            <a:pPr eaLnBrk="1" hangingPunct="1"/>
            <a:r>
              <a:rPr lang="et-EE" sz="1800" smtClean="0"/>
              <a:t>Hoitakse ära kuritarvitamised </a:t>
            </a:r>
            <a:r>
              <a:rPr lang="fi-FI" sz="1800" smtClean="0"/>
              <a:t>ja vä</a:t>
            </a:r>
            <a:r>
              <a:rPr lang="et-EE" sz="1800" smtClean="0"/>
              <a:t>g</a:t>
            </a:r>
            <a:r>
              <a:rPr lang="fi-FI" sz="1800" smtClean="0"/>
              <a:t>ival</a:t>
            </a:r>
            <a:r>
              <a:rPr lang="et-EE" sz="1800" smtClean="0"/>
              <a:t>d hooldustöös</a:t>
            </a:r>
            <a:endParaRPr lang="fi-FI" sz="180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Otsikko 1"/>
          <p:cNvSpPr>
            <a:spLocks noGrp="1"/>
          </p:cNvSpPr>
          <p:nvPr>
            <p:ph type="title"/>
          </p:nvPr>
        </p:nvSpPr>
        <p:spPr/>
        <p:txBody>
          <a:bodyPr/>
          <a:lstStyle/>
          <a:p>
            <a:pPr eaLnBrk="1" hangingPunct="1"/>
            <a:r>
              <a:rPr lang="et-EE" smtClean="0"/>
              <a:t>Väärtused</a:t>
            </a:r>
            <a:endParaRPr lang="fi-FI" smtClean="0"/>
          </a:p>
        </p:txBody>
      </p:sp>
      <p:sp>
        <p:nvSpPr>
          <p:cNvPr id="26626" name="Sisällön paikkamerkki 2"/>
          <p:cNvSpPr>
            <a:spLocks noGrp="1"/>
          </p:cNvSpPr>
          <p:nvPr>
            <p:ph idx="1"/>
          </p:nvPr>
        </p:nvSpPr>
        <p:spPr/>
        <p:txBody>
          <a:bodyPr/>
          <a:lstStyle/>
          <a:p>
            <a:pPr eaLnBrk="1" hangingPunct="1">
              <a:buFont typeface="Arial" charset="0"/>
              <a:buNone/>
            </a:pPr>
            <a:r>
              <a:rPr lang="et-EE" sz="1800" b="1" smtClean="0"/>
              <a:t>Usaldus</a:t>
            </a:r>
            <a:endParaRPr lang="fi-FI" sz="1800" smtClean="0"/>
          </a:p>
          <a:p>
            <a:pPr eaLnBrk="1" hangingPunct="1"/>
            <a:r>
              <a:rPr lang="fi-FI" sz="2400" smtClean="0"/>
              <a:t>Omas</a:t>
            </a:r>
            <a:r>
              <a:rPr lang="et-EE" sz="2400" smtClean="0"/>
              <a:t>te</a:t>
            </a:r>
            <a:r>
              <a:rPr lang="fi-FI" sz="2400" smtClean="0"/>
              <a:t>ho</a:t>
            </a:r>
            <a:r>
              <a:rPr lang="et-EE" sz="2400" smtClean="0"/>
              <a:t>old</a:t>
            </a:r>
            <a:r>
              <a:rPr lang="fi-FI" sz="2400" smtClean="0"/>
              <a:t>aja v</a:t>
            </a:r>
            <a:r>
              <a:rPr lang="et-EE" sz="2400" smtClean="0"/>
              <a:t>õ</a:t>
            </a:r>
            <a:r>
              <a:rPr lang="fi-FI" sz="2400" smtClean="0"/>
              <a:t>i</a:t>
            </a:r>
            <a:r>
              <a:rPr lang="et-EE" sz="2400" smtClean="0"/>
              <a:t>b</a:t>
            </a:r>
            <a:r>
              <a:rPr lang="fi-FI" sz="2400" smtClean="0"/>
              <a:t> l</a:t>
            </a:r>
            <a:r>
              <a:rPr lang="et-EE" sz="2400" smtClean="0"/>
              <a:t>o</a:t>
            </a:r>
            <a:r>
              <a:rPr lang="fi-FI" sz="2400" smtClean="0"/>
              <a:t>ota </a:t>
            </a:r>
            <a:r>
              <a:rPr lang="et-EE" sz="2400" smtClean="0"/>
              <a:t>sõlmitud lepingutele ja nende järjepidevusele</a:t>
            </a:r>
            <a:r>
              <a:rPr lang="fi-FI" sz="2400" smtClean="0"/>
              <a:t> </a:t>
            </a:r>
          </a:p>
          <a:p>
            <a:pPr eaLnBrk="1" hangingPunct="1"/>
            <a:r>
              <a:rPr lang="fi-FI" sz="2400" smtClean="0"/>
              <a:t>Omas</a:t>
            </a:r>
            <a:r>
              <a:rPr lang="et-EE" sz="2400" smtClean="0"/>
              <a:t>te</a:t>
            </a:r>
            <a:r>
              <a:rPr lang="fi-FI" sz="2400" smtClean="0"/>
              <a:t>ho</a:t>
            </a:r>
            <a:r>
              <a:rPr lang="et-EE" sz="2400" smtClean="0"/>
              <a:t>olda</a:t>
            </a:r>
            <a:r>
              <a:rPr lang="fi-FI" sz="2400" smtClean="0"/>
              <a:t>ja, ho</a:t>
            </a:r>
            <a:r>
              <a:rPr lang="et-EE" sz="2400" smtClean="0"/>
              <a:t>oldatava</a:t>
            </a:r>
            <a:r>
              <a:rPr lang="fi-FI" sz="2400" smtClean="0"/>
              <a:t>,</a:t>
            </a:r>
            <a:r>
              <a:rPr lang="et-EE" sz="2400" smtClean="0"/>
              <a:t> </a:t>
            </a:r>
            <a:r>
              <a:rPr lang="fi-FI" sz="2400" smtClean="0"/>
              <a:t>am</a:t>
            </a:r>
            <a:r>
              <a:rPr lang="et-EE" sz="2400" smtClean="0"/>
              <a:t>etnike</a:t>
            </a:r>
            <a:r>
              <a:rPr lang="fi-FI" sz="2400" smtClean="0"/>
              <a:t> ja </a:t>
            </a:r>
            <a:r>
              <a:rPr lang="et-EE" sz="2400" smtClean="0"/>
              <a:t>teiste</a:t>
            </a:r>
            <a:r>
              <a:rPr lang="fi-FI" sz="2400" smtClean="0"/>
              <a:t> a</a:t>
            </a:r>
            <a:r>
              <a:rPr lang="et-EE" sz="2400" smtClean="0"/>
              <a:t>itajate vahel valitseb omavaheline usaldus</a:t>
            </a:r>
            <a:endParaRPr lang="fi-FI" sz="2400" smtClean="0"/>
          </a:p>
          <a:p>
            <a:pPr eaLnBrk="1" hangingPunct="1"/>
            <a:r>
              <a:rPr lang="fi-FI" sz="2400" smtClean="0"/>
              <a:t>Ho</a:t>
            </a:r>
            <a:r>
              <a:rPr lang="et-EE" sz="2400" smtClean="0"/>
              <a:t>oldatava</a:t>
            </a:r>
            <a:r>
              <a:rPr lang="fi-FI" sz="2400" smtClean="0"/>
              <a:t> ja omas</a:t>
            </a:r>
            <a:r>
              <a:rPr lang="et-EE" sz="2400" smtClean="0"/>
              <a:t>te</a:t>
            </a:r>
            <a:r>
              <a:rPr lang="fi-FI" sz="2400" smtClean="0"/>
              <a:t>ho</a:t>
            </a:r>
            <a:r>
              <a:rPr lang="et-EE" sz="2400" smtClean="0"/>
              <a:t>olda</a:t>
            </a:r>
            <a:r>
              <a:rPr lang="fi-FI" sz="2400" smtClean="0"/>
              <a:t>ja as</a:t>
            </a:r>
            <a:r>
              <a:rPr lang="et-EE" sz="2400" smtClean="0"/>
              <a:t>jatundlikkust usaldatakse ja arvestatakse </a:t>
            </a:r>
            <a:endParaRPr lang="fi-FI" sz="2400" smtClean="0"/>
          </a:p>
          <a:p>
            <a:pPr eaLnBrk="1" hangingPunct="1">
              <a:buFont typeface="Arial" charset="0"/>
              <a:buNone/>
            </a:pPr>
            <a:endParaRPr lang="fi-FI" sz="180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Otsikko 1"/>
          <p:cNvSpPr>
            <a:spLocks noGrp="1"/>
          </p:cNvSpPr>
          <p:nvPr>
            <p:ph type="title"/>
          </p:nvPr>
        </p:nvSpPr>
        <p:spPr/>
        <p:txBody>
          <a:bodyPr/>
          <a:lstStyle/>
          <a:p>
            <a:pPr eaLnBrk="1" hangingPunct="1"/>
            <a:r>
              <a:rPr lang="fi-FI" smtClean="0"/>
              <a:t>Omas</a:t>
            </a:r>
            <a:r>
              <a:rPr lang="et-EE" smtClean="0"/>
              <a:t>te</a:t>
            </a:r>
            <a:r>
              <a:rPr lang="fi-FI" smtClean="0"/>
              <a:t>ho</a:t>
            </a:r>
            <a:r>
              <a:rPr lang="et-EE" smtClean="0"/>
              <a:t>olduse</a:t>
            </a:r>
            <a:r>
              <a:rPr lang="fi-FI" smtClean="0"/>
              <a:t> uu</a:t>
            </a:r>
            <a:r>
              <a:rPr lang="et-EE" smtClean="0"/>
              <a:t>e</a:t>
            </a:r>
            <a:r>
              <a:rPr lang="fi-FI" smtClean="0"/>
              <a:t>d m</a:t>
            </a:r>
            <a:r>
              <a:rPr lang="et-EE" smtClean="0"/>
              <a:t>õisted</a:t>
            </a:r>
            <a:endParaRPr lang="fi-FI" smtClean="0"/>
          </a:p>
        </p:txBody>
      </p:sp>
      <p:sp>
        <p:nvSpPr>
          <p:cNvPr id="28674" name="Sisällön paikkamerkki 2"/>
          <p:cNvSpPr>
            <a:spLocks noGrp="1"/>
          </p:cNvSpPr>
          <p:nvPr>
            <p:ph idx="1"/>
          </p:nvPr>
        </p:nvSpPr>
        <p:spPr/>
        <p:txBody>
          <a:bodyPr/>
          <a:lstStyle/>
          <a:p>
            <a:pPr eaLnBrk="1" hangingPunct="1"/>
            <a:endParaRPr lang="et-EE" sz="2000" smtClean="0"/>
          </a:p>
          <a:p>
            <a:pPr eaLnBrk="1" hangingPunct="1"/>
            <a:r>
              <a:rPr lang="fi-FI" sz="2000" smtClean="0"/>
              <a:t>Omas</a:t>
            </a:r>
            <a:r>
              <a:rPr lang="et-EE" sz="2000" smtClean="0"/>
              <a:t>tehooldus on hinnatud </a:t>
            </a:r>
            <a:r>
              <a:rPr lang="et-EE" sz="2000" smtClean="0">
                <a:latin typeface="Arial" charset="0"/>
              </a:rPr>
              <a:t>lepingulise omastehoolduse</a:t>
            </a:r>
            <a:r>
              <a:rPr lang="fi-FI" sz="2000" smtClean="0"/>
              <a:t> </a:t>
            </a:r>
            <a:r>
              <a:rPr lang="et-EE" sz="2000" smtClean="0"/>
              <a:t>või muu </a:t>
            </a:r>
            <a:r>
              <a:rPr lang="fi-FI" sz="2000" smtClean="0"/>
              <a:t>omas</a:t>
            </a:r>
            <a:r>
              <a:rPr lang="et-EE" sz="2000" smtClean="0"/>
              <a:t>tehooldusena</a:t>
            </a:r>
            <a:endParaRPr lang="fi-FI" sz="2000" smtClean="0"/>
          </a:p>
          <a:p>
            <a:pPr eaLnBrk="1" hangingPunct="1"/>
            <a:r>
              <a:rPr lang="et-EE" sz="2000" smtClean="0"/>
              <a:t>Rakendatud hooldusviis, mis võimaldab erinevate osapoolte vahelist koostööd</a:t>
            </a:r>
            <a:endParaRPr lang="fi-FI" sz="2000" smtClean="0"/>
          </a:p>
          <a:p>
            <a:pPr eaLnBrk="1" hangingPunct="1"/>
            <a:r>
              <a:rPr lang="fi-FI" sz="2000" smtClean="0"/>
              <a:t>Ho</a:t>
            </a:r>
            <a:r>
              <a:rPr lang="et-EE" sz="2000" smtClean="0"/>
              <a:t>oldust ja ravi vajavate isikute kodus </a:t>
            </a:r>
            <a:r>
              <a:rPr lang="et-EE" sz="2000" smtClean="0">
                <a:latin typeface="Arial" charset="0"/>
              </a:rPr>
              <a:t>elamise</a:t>
            </a:r>
            <a:r>
              <a:rPr lang="et-EE" sz="2000" smtClean="0"/>
              <a:t> ning  hooldatava ja hooldaja heaolu edendamine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Otsikko 1"/>
          <p:cNvSpPr>
            <a:spLocks noGrp="1"/>
          </p:cNvSpPr>
          <p:nvPr>
            <p:ph type="title"/>
          </p:nvPr>
        </p:nvSpPr>
        <p:spPr/>
        <p:txBody>
          <a:bodyPr/>
          <a:lstStyle/>
          <a:p>
            <a:pPr eaLnBrk="1" hangingPunct="1"/>
            <a:r>
              <a:rPr lang="fi-FI" smtClean="0"/>
              <a:t>Omas</a:t>
            </a:r>
            <a:r>
              <a:rPr lang="et-EE" smtClean="0"/>
              <a:t>tehoolduse </a:t>
            </a:r>
            <a:r>
              <a:rPr lang="fi-FI" smtClean="0"/>
              <a:t>uu</a:t>
            </a:r>
            <a:r>
              <a:rPr lang="et-EE" smtClean="0"/>
              <a:t>e</a:t>
            </a:r>
            <a:r>
              <a:rPr lang="fi-FI" smtClean="0"/>
              <a:t>d m</a:t>
            </a:r>
            <a:r>
              <a:rPr lang="et-EE" smtClean="0"/>
              <a:t>õisted</a:t>
            </a:r>
            <a:endParaRPr lang="fi-FI" smtClean="0"/>
          </a:p>
        </p:txBody>
      </p:sp>
      <p:sp>
        <p:nvSpPr>
          <p:cNvPr id="30722" name="Sisällön paikkamerkki 2"/>
          <p:cNvSpPr>
            <a:spLocks noGrp="1"/>
          </p:cNvSpPr>
          <p:nvPr>
            <p:ph idx="1"/>
          </p:nvPr>
        </p:nvSpPr>
        <p:spPr/>
        <p:txBody>
          <a:bodyPr/>
          <a:lstStyle/>
          <a:p>
            <a:pPr eaLnBrk="1" hangingPunct="1"/>
            <a:endParaRPr lang="et-EE" sz="1800" b="1" smtClean="0"/>
          </a:p>
          <a:p>
            <a:pPr eaLnBrk="1" hangingPunct="1"/>
            <a:r>
              <a:rPr lang="fi-FI" sz="1800" b="1" smtClean="0"/>
              <a:t>Omas</a:t>
            </a:r>
            <a:r>
              <a:rPr lang="et-EE" sz="1800" b="1" smtClean="0"/>
              <a:t>te</a:t>
            </a:r>
            <a:r>
              <a:rPr lang="fi-FI" sz="1800" b="1" smtClean="0"/>
              <a:t>h</a:t>
            </a:r>
            <a:r>
              <a:rPr lang="et-EE" sz="1800" b="1" smtClean="0"/>
              <a:t>ooldus</a:t>
            </a:r>
            <a:r>
              <a:rPr lang="fi-FI" sz="1800" smtClean="0"/>
              <a:t> on ho</a:t>
            </a:r>
            <a:r>
              <a:rPr lang="et-EE" sz="1800" smtClean="0"/>
              <a:t>oldusviis</a:t>
            </a:r>
            <a:r>
              <a:rPr lang="fi-FI" sz="1800" smtClean="0"/>
              <a:t>,</a:t>
            </a:r>
            <a:r>
              <a:rPr lang="et-EE" sz="1800" smtClean="0"/>
              <a:t> mida </a:t>
            </a:r>
            <a:r>
              <a:rPr lang="fi-FI" sz="1800" smtClean="0"/>
              <a:t>omas</a:t>
            </a:r>
            <a:r>
              <a:rPr lang="et-EE" sz="1800" smtClean="0"/>
              <a:t>tehooldaja viib läbi vajalike teenuste toel, kui hooldatava ravi, hoolduse, juhendamise ja järelevalve vajadus on välja selgitatud sotsiaalhoolekande-, eakate teenuse -,  puuetega inimeste – või vaimse alaarengu seaduse alusel. </a:t>
            </a:r>
            <a:r>
              <a:rPr lang="fi-FI" sz="1800" smtClean="0"/>
              <a:t>Omas</a:t>
            </a:r>
            <a:r>
              <a:rPr lang="et-EE" sz="1800" smtClean="0"/>
              <a:t>tehoolduse </a:t>
            </a:r>
            <a:r>
              <a:rPr lang="fi-FI" sz="1800" smtClean="0"/>
              <a:t>v</a:t>
            </a:r>
            <a:r>
              <a:rPr lang="et-EE" sz="1800" smtClean="0"/>
              <a:t>õ</a:t>
            </a:r>
            <a:r>
              <a:rPr lang="fi-FI" sz="1800" smtClean="0"/>
              <a:t>i</a:t>
            </a:r>
            <a:r>
              <a:rPr lang="et-EE" sz="1800" smtClean="0"/>
              <a:t>b</a:t>
            </a:r>
            <a:r>
              <a:rPr lang="fi-FI" sz="1800" smtClean="0"/>
              <a:t> vali</a:t>
            </a:r>
            <a:r>
              <a:rPr lang="et-EE" sz="1800" smtClean="0"/>
              <a:t>d</a:t>
            </a:r>
            <a:r>
              <a:rPr lang="fi-FI" sz="1800" smtClean="0"/>
              <a:t>a ho</a:t>
            </a:r>
            <a:r>
              <a:rPr lang="et-EE" sz="1800" smtClean="0"/>
              <a:t>oldusviisiks siis, kui </a:t>
            </a:r>
            <a:r>
              <a:rPr lang="fi-FI" sz="1800" smtClean="0"/>
              <a:t> ho</a:t>
            </a:r>
            <a:r>
              <a:rPr lang="et-EE" sz="1800" smtClean="0"/>
              <a:t>oldatav hinnatakse ravi ja  hooldust vajavaks ja tal on omastehooldajaks sooviv ja sobiv pereliige või lähedane inimene, kes võib hoolitseda ravi või hoolduse eest omastehooldust toetavate teenuste abil</a:t>
            </a:r>
          </a:p>
          <a:p>
            <a:pPr eaLnBrk="1" hangingPunct="1"/>
            <a:r>
              <a:rPr lang="et-EE" sz="1800" b="1" smtClean="0"/>
              <a:t>Lepinguline omastehooldaja</a:t>
            </a:r>
            <a:r>
              <a:rPr lang="fi-FI" sz="1800" b="1" smtClean="0"/>
              <a:t> </a:t>
            </a:r>
            <a:r>
              <a:rPr lang="fi-FI" sz="1800" smtClean="0"/>
              <a:t>on omas</a:t>
            </a:r>
            <a:r>
              <a:rPr lang="et-EE" sz="1800" smtClean="0"/>
              <a:t>te</a:t>
            </a:r>
            <a:r>
              <a:rPr lang="fi-FI" sz="1800" smtClean="0"/>
              <a:t>ho</a:t>
            </a:r>
            <a:r>
              <a:rPr lang="et-EE" sz="1800" smtClean="0"/>
              <a:t>olda</a:t>
            </a:r>
            <a:r>
              <a:rPr lang="fi-FI" sz="1800" smtClean="0"/>
              <a:t>ja, </a:t>
            </a:r>
            <a:r>
              <a:rPr lang="et-EE" sz="1800" smtClean="0"/>
              <a:t>kes on sõlminud kohaliku omavalitsusega omastehoolduslepingu, kus on määratletud, mil määral hooldaja vastutab hooldatava ravi ja hoolduse eest ja millist toetust ta saab oma töö läbiviimiseks</a:t>
            </a:r>
            <a:endParaRPr lang="fi-FI" sz="1800" smtClean="0"/>
          </a:p>
          <a:p>
            <a:pPr eaLnBrk="1" hangingPunct="1"/>
            <a:r>
              <a:rPr lang="fi-FI" sz="1800" b="1" smtClean="0"/>
              <a:t>Omas</a:t>
            </a:r>
            <a:r>
              <a:rPr lang="et-EE" sz="1800" b="1" smtClean="0"/>
              <a:t>te</a:t>
            </a:r>
            <a:r>
              <a:rPr lang="fi-FI" sz="1800" b="1" smtClean="0"/>
              <a:t>ho</a:t>
            </a:r>
            <a:r>
              <a:rPr lang="et-EE" sz="1800" b="1" smtClean="0"/>
              <a:t>olda</a:t>
            </a:r>
            <a:r>
              <a:rPr lang="fi-FI" sz="1800" b="1" smtClean="0"/>
              <a:t>ja </a:t>
            </a:r>
            <a:r>
              <a:rPr lang="fi-FI" sz="1800" smtClean="0"/>
              <a:t>on </a:t>
            </a:r>
            <a:r>
              <a:rPr lang="et-EE" sz="1800" smtClean="0"/>
              <a:t>isik, kes hooldab omast või lähedast ilma kohaliku omavalitsuse ja omastehooldaja vahel sõlmitud lepinguta.</a:t>
            </a:r>
            <a:endParaRPr lang="fi-FI" sz="180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Otsikko 1"/>
          <p:cNvSpPr>
            <a:spLocks noGrp="1"/>
          </p:cNvSpPr>
          <p:nvPr>
            <p:ph type="title"/>
          </p:nvPr>
        </p:nvSpPr>
        <p:spPr/>
        <p:txBody>
          <a:bodyPr/>
          <a:lstStyle/>
          <a:p>
            <a:pPr eaLnBrk="1" hangingPunct="1"/>
            <a:r>
              <a:rPr lang="et-EE" smtClean="0">
                <a:latin typeface="Arial" charset="0"/>
              </a:rPr>
              <a:t>Omastehooldus aastaks</a:t>
            </a:r>
            <a:r>
              <a:rPr lang="fi-FI" smtClean="0"/>
              <a:t> 2020 </a:t>
            </a:r>
          </a:p>
        </p:txBody>
      </p:sp>
      <p:sp>
        <p:nvSpPr>
          <p:cNvPr id="32770" name="Sisällön paikkamerkki 2"/>
          <p:cNvSpPr>
            <a:spLocks noGrp="1"/>
          </p:cNvSpPr>
          <p:nvPr>
            <p:ph idx="1"/>
          </p:nvPr>
        </p:nvSpPr>
        <p:spPr/>
        <p:txBody>
          <a:bodyPr/>
          <a:lstStyle/>
          <a:p>
            <a:pPr eaLnBrk="1" hangingPunct="1"/>
            <a:r>
              <a:rPr lang="et-EE" sz="1800" b="1" smtClean="0"/>
              <a:t>Siduv ja raske omastehooldus on seatud lepingutega</a:t>
            </a:r>
          </a:p>
          <a:p>
            <a:pPr eaLnBrk="1" hangingPunct="1">
              <a:buFont typeface="Arial" charset="0"/>
              <a:buNone/>
            </a:pPr>
            <a:endParaRPr lang="et-EE" sz="1800" b="1" smtClean="0"/>
          </a:p>
          <a:p>
            <a:pPr eaLnBrk="1" hangingPunct="1"/>
            <a:r>
              <a:rPr lang="et-EE" sz="1800" b="1" smtClean="0"/>
              <a:t>Omastehooldaja roll on suurenenud ja võrdväärne kohtlemine on saavutatud</a:t>
            </a:r>
          </a:p>
          <a:p>
            <a:pPr eaLnBrk="1" hangingPunct="1">
              <a:buFont typeface="Arial" charset="0"/>
              <a:buNone/>
            </a:pPr>
            <a:endParaRPr lang="et-EE" sz="1800" b="1" smtClean="0"/>
          </a:p>
          <a:p>
            <a:pPr eaLnBrk="1" hangingPunct="1"/>
            <a:r>
              <a:rPr lang="et-EE" sz="1800" b="1" smtClean="0"/>
              <a:t>Omakseid ja lähedasi hooldavate, nende hooldatavate ja kogu omastehoolduspere heolu on kindlustatud </a:t>
            </a:r>
          </a:p>
          <a:p>
            <a:pPr eaLnBrk="1" hangingPunct="1">
              <a:buFont typeface="Arial" charset="0"/>
              <a:buNone/>
            </a:pPr>
            <a:endParaRPr lang="et-EE" sz="1800" b="1" smtClean="0"/>
          </a:p>
          <a:p>
            <a:pPr eaLnBrk="1" hangingPunct="1"/>
            <a:r>
              <a:rPr lang="et-EE" sz="1800" b="1" smtClean="0"/>
              <a:t>Palgatöö ja omastehooldus on paindlikult ühendatud </a:t>
            </a:r>
          </a:p>
          <a:p>
            <a:pPr eaLnBrk="1" hangingPunct="1"/>
            <a:endParaRPr lang="et-EE" sz="1800" b="1" smtClean="0"/>
          </a:p>
          <a:p>
            <a:pPr eaLnBrk="1" hangingPunct="1"/>
            <a:r>
              <a:rPr lang="et-EE" sz="1800" b="1" smtClean="0"/>
              <a:t>Omastehooldust toetavate teenuste ja hooldustasu määramine- ja rahastamine on kõikidele omastehooldajatele võrdselt kindlustatud </a:t>
            </a:r>
            <a:endParaRPr lang="fi-FI" sz="180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IITTO TEEMA 2011 MK (2)">
  <a:themeElements>
    <a:clrScheme name="Oletusrakenn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letusrakenn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letusrakenn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letusrakenn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letusrakenn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letusrakenn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letusrakenn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letusrakenn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letusrakenn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letusrakenn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letusrakenn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letusrakenn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letusrakenn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letusrakenn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LIITTO TEEMA 2011 MK (2)</Template>
  <TotalTime>1454</TotalTime>
  <Words>1236</Words>
  <Application>Microsoft Office PowerPoint</Application>
  <PresentationFormat>On-screen Show (4:3)</PresentationFormat>
  <Paragraphs>134</Paragraphs>
  <Slides>22</Slides>
  <Notes>22</Notes>
  <HiddenSlides>0</HiddenSlides>
  <MMClips>0</MMClips>
  <ScaleCrop>false</ScaleCrop>
  <HeadingPairs>
    <vt:vector size="6" baseType="variant">
      <vt:variant>
        <vt:lpstr>Fonts Used</vt:lpstr>
      </vt:variant>
      <vt:variant>
        <vt:i4>3</vt:i4>
      </vt:variant>
      <vt:variant>
        <vt:lpstr>Design Template</vt:lpstr>
      </vt:variant>
      <vt:variant>
        <vt:i4>13</vt:i4>
      </vt:variant>
      <vt:variant>
        <vt:lpstr>Slide Titles</vt:lpstr>
      </vt:variant>
      <vt:variant>
        <vt:i4>22</vt:i4>
      </vt:variant>
    </vt:vector>
  </HeadingPairs>
  <TitlesOfParts>
    <vt:vector size="38" baseType="lpstr">
      <vt:lpstr>Arial</vt:lpstr>
      <vt:lpstr>Cambria</vt:lpstr>
      <vt:lpstr>Calibri</vt:lpstr>
      <vt:lpstr>LIITTO TEEMA 2011 MK (2)</vt:lpstr>
      <vt:lpstr>LIITTO TEEMA 2011 MK (2)</vt:lpstr>
      <vt:lpstr>LIITTO TEEMA 2011 MK (2)</vt:lpstr>
      <vt:lpstr>LIITTO TEEMA 2011 MK (2)</vt:lpstr>
      <vt:lpstr>LIITTO TEEMA 2011 MK (2)</vt:lpstr>
      <vt:lpstr>LIITTO TEEMA 2011 MK (2)</vt:lpstr>
      <vt:lpstr>LIITTO TEEMA 2011 MK (2)</vt:lpstr>
      <vt:lpstr>LIITTO TEEMA 2011 MK (2)</vt:lpstr>
      <vt:lpstr>LIITTO TEEMA 2011 MK (2)</vt:lpstr>
      <vt:lpstr>LIITTO TEEMA 2011 MK (2)</vt:lpstr>
      <vt:lpstr>LIITTO TEEMA 2011 MK (2)</vt:lpstr>
      <vt:lpstr>LIITTO TEEMA 2011 MK (2)</vt:lpstr>
      <vt:lpstr>LIITTO TEEMA 2011 MK (2)</vt:lpstr>
      <vt:lpstr>Riiklik omastehoolduse arenguprogramm</vt:lpstr>
      <vt:lpstr>Slide 2</vt:lpstr>
      <vt:lpstr>Täiesti uus</vt:lpstr>
      <vt:lpstr> Väärtused </vt:lpstr>
      <vt:lpstr>Väärtused</vt:lpstr>
      <vt:lpstr>Väärtused</vt:lpstr>
      <vt:lpstr>Omastehoolduse uued mõisted</vt:lpstr>
      <vt:lpstr>Omastehoolduse uued mõisted</vt:lpstr>
      <vt:lpstr>Omastehooldus aastaks 2020 </vt:lpstr>
      <vt:lpstr>jätkub</vt:lpstr>
      <vt:lpstr>jätkub</vt:lpstr>
      <vt:lpstr> Siduv ja raske hoolduskoormus on lepingutega tagatud 2016 </vt:lpstr>
      <vt:lpstr>jätkub</vt:lpstr>
      <vt:lpstr>  Omastehooldajate tugevam positsioon  ja vastastikune võrdsus on saavutatud </vt:lpstr>
      <vt:lpstr>jätkub</vt:lpstr>
      <vt:lpstr>Omakseid ja lähedasi hooldava hooldaja,  nende hooldatava ja kogu  omastehooldaja pere heaolu on tagatud</vt:lpstr>
      <vt:lpstr> Palgatöö ja omastehoolduse kokkusobitamise arendamine  </vt:lpstr>
      <vt:lpstr> Omastehooldajaid toetavate teenuste korraldamis – ja rahastamisviisid  toetavad omastehooldajate võrdset kohtlemist  </vt:lpstr>
      <vt:lpstr>Omastehoolduslepingute hooldustasud on määratletud seadusega </vt:lpstr>
      <vt:lpstr>Lepingulise hooldaja hooldatava omaoslusega saadavate teenuste maksumusse tehakse tasaarveldus  </vt:lpstr>
      <vt:lpstr>Omastehoolduse valdkonnas tegutsejate koostööd on tugevdatud  läbi erinevate meetmete  </vt:lpstr>
      <vt:lpstr>Vabaühenduste ja koguduste rolli omastehooldajate toetamisel on tugevdatud ja täiustatud </vt:lpstr>
    </vt:vector>
  </TitlesOfParts>
  <Company>Omaishoitajat ja läheiset- liitto ry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Anu.Nurmi</dc:creator>
  <cp:lastModifiedBy>V</cp:lastModifiedBy>
  <cp:revision>119</cp:revision>
  <dcterms:created xsi:type="dcterms:W3CDTF">2013-01-18T08:33:08Z</dcterms:created>
  <dcterms:modified xsi:type="dcterms:W3CDTF">2013-08-26T14:33:45Z</dcterms:modified>
</cp:coreProperties>
</file>